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8" r:id="rId1"/>
  </p:sldMasterIdLst>
  <p:notesMasterIdLst>
    <p:notesMasterId r:id="rId15"/>
  </p:notesMasterIdLst>
  <p:sldIdLst>
    <p:sldId id="256" r:id="rId2"/>
    <p:sldId id="259" r:id="rId3"/>
    <p:sldId id="257" r:id="rId4"/>
    <p:sldId id="264" r:id="rId5"/>
    <p:sldId id="265" r:id="rId6"/>
    <p:sldId id="266" r:id="rId7"/>
    <p:sldId id="267" r:id="rId8"/>
    <p:sldId id="268" r:id="rId9"/>
    <p:sldId id="270" r:id="rId10"/>
    <p:sldId id="271" r:id="rId11"/>
    <p:sldId id="272" r:id="rId12"/>
    <p:sldId id="269"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50" autoAdjust="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2D5D1-2A73-4421-9EB3-E2887D8F424C}" type="datetimeFigureOut">
              <a:rPr lang="lv-LV" smtClean="0"/>
              <a:t>15.02.2022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E666-A3E7-4347-BD43-13188A721BDF}" type="slidenum">
              <a:rPr lang="lv-LV" smtClean="0"/>
              <a:t>‹#›</a:t>
            </a:fld>
            <a:endParaRPr lang="lv-LV"/>
          </a:p>
        </p:txBody>
      </p:sp>
    </p:spTree>
    <p:extLst>
      <p:ext uri="{BB962C8B-B14F-4D97-AF65-F5344CB8AC3E}">
        <p14:creationId xmlns:p14="http://schemas.microsoft.com/office/powerpoint/2010/main" val="91531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spreadsheets/d/1Me2LwP9pOOk_3TM4K9YFKG_dLkfd4b4UDmO0GWV1pBM/edit#gid=0" TargetMode="External"/><Relationship Id="rId7" Type="http://schemas.openxmlformats.org/officeDocument/2006/relationships/hyperlink" Target="https://docs.google.com/spreadsheets/d/1oJF6UZZTtOm0kZTXBD_3NfKcNr376bBdyvZC_lgNVng/edit#gid=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ocs.google.com/spreadsheets/d/18n5CpJ0c9qPcWdUvNv8EjwVrCbWfOwcELcSM0-gvLiM/edit#gid=0" TargetMode="External"/><Relationship Id="rId5" Type="http://schemas.openxmlformats.org/officeDocument/2006/relationships/hyperlink" Target="https://docs.google.com/spreadsheets/d/1Yz1wfY3X8ns8-oSy5LYbgrI7MYM36JFsN6Vtu71DrYQ/edit#gid=0" TargetMode="External"/><Relationship Id="rId4" Type="http://schemas.openxmlformats.org/officeDocument/2006/relationships/hyperlink" Target="https://docs.google.com/spreadsheets/d/1y1Xl8OfJSluRE3vOW3M5txkggH6yEG5KLjlnZXCak1E/edit#gid=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solidFill>
                  <a:srgbClr val="00B050"/>
                </a:solidFill>
              </a:rPr>
              <a:t>Kur man noderējis?</a:t>
            </a:r>
            <a:r>
              <a:rPr lang="lv-LV" sz="1200" dirty="0" smtClean="0">
                <a:solidFill>
                  <a:srgbClr val="00B050"/>
                </a:solidFill>
              </a:rPr>
              <a:t> Ik uz soļa, nometņu leģendās,projektos,andragoģijas lekcijās, kultūras pasākumu scenārijos, video filmām, sižetiem,klipiem, multenēm, domu restartam…</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solidFill>
                  <a:srgbClr val="FF0000"/>
                </a:solidFill>
              </a:rPr>
              <a:t>Uzdevums: Novērtējiet čatā savu radošumu no 1-10</a:t>
            </a:r>
          </a:p>
          <a:p>
            <a:endParaRPr lang="lv-LV" dirty="0"/>
          </a:p>
        </p:txBody>
      </p:sp>
      <p:sp>
        <p:nvSpPr>
          <p:cNvPr id="4" name="Slaida numura vietturis 3"/>
          <p:cNvSpPr>
            <a:spLocks noGrp="1"/>
          </p:cNvSpPr>
          <p:nvPr>
            <p:ph type="sldNum" sz="quarter" idx="10"/>
          </p:nvPr>
        </p:nvSpPr>
        <p:spPr/>
        <p:txBody>
          <a:bodyPr/>
          <a:lstStyle/>
          <a:p>
            <a:fld id="{E074E666-A3E7-4347-BD43-13188A721BDF}" type="slidenum">
              <a:rPr lang="lv-LV" smtClean="0"/>
              <a:t>3</a:t>
            </a:fld>
            <a:endParaRPr lang="lv-LV"/>
          </a:p>
        </p:txBody>
      </p:sp>
    </p:spTree>
    <p:extLst>
      <p:ext uri="{BB962C8B-B14F-4D97-AF65-F5344CB8AC3E}">
        <p14:creationId xmlns:p14="http://schemas.microsoft.com/office/powerpoint/2010/main" val="52621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Uzrakstiet čatā vienu vārdu, kas raksturo mūsu kopā pavadītās stundas </a:t>
            </a:r>
            <a:endParaRPr lang="lv-LV" b="1" dirty="0"/>
          </a:p>
        </p:txBody>
      </p:sp>
      <p:sp>
        <p:nvSpPr>
          <p:cNvPr id="4" name="Slaida numura vietturis 3"/>
          <p:cNvSpPr>
            <a:spLocks noGrp="1"/>
          </p:cNvSpPr>
          <p:nvPr>
            <p:ph type="sldNum" sz="quarter" idx="10"/>
          </p:nvPr>
        </p:nvSpPr>
        <p:spPr/>
        <p:txBody>
          <a:bodyPr/>
          <a:lstStyle/>
          <a:p>
            <a:fld id="{E074E666-A3E7-4347-BD43-13188A721BDF}" type="slidenum">
              <a:rPr lang="lv-LV" smtClean="0"/>
              <a:t>13</a:t>
            </a:fld>
            <a:endParaRPr lang="lv-LV"/>
          </a:p>
        </p:txBody>
      </p:sp>
    </p:spTree>
    <p:extLst>
      <p:ext uri="{BB962C8B-B14F-4D97-AF65-F5344CB8AC3E}">
        <p14:creationId xmlns:p14="http://schemas.microsoft.com/office/powerpoint/2010/main" val="360825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Uzdevums:</a:t>
            </a:r>
            <a:r>
              <a:rPr lang="lv-LV" b="1" baseline="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lv-LV"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Nedarām neko….Nav, bez….) </a:t>
            </a:r>
            <a:endParaRPr lang="lv-LV" dirty="0"/>
          </a:p>
        </p:txBody>
      </p:sp>
      <p:sp>
        <p:nvSpPr>
          <p:cNvPr id="4" name="Slaida numura vietturis 3"/>
          <p:cNvSpPr>
            <a:spLocks noGrp="1"/>
          </p:cNvSpPr>
          <p:nvPr>
            <p:ph type="sldNum" sz="quarter" idx="10"/>
          </p:nvPr>
        </p:nvSpPr>
        <p:spPr/>
        <p:txBody>
          <a:bodyPr/>
          <a:lstStyle/>
          <a:p>
            <a:fld id="{E074E666-A3E7-4347-BD43-13188A721BDF}" type="slidenum">
              <a:rPr lang="lv-LV" smtClean="0"/>
              <a:t>5</a:t>
            </a:fld>
            <a:endParaRPr lang="lv-LV"/>
          </a:p>
        </p:txBody>
      </p:sp>
    </p:spTree>
    <p:extLst>
      <p:ext uri="{BB962C8B-B14F-4D97-AF65-F5344CB8AC3E}">
        <p14:creationId xmlns:p14="http://schemas.microsoft.com/office/powerpoint/2010/main" val="341707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10:30-10:45  Pauze</a:t>
            </a:r>
            <a:endParaRPr lang="lv-LV" b="1" dirty="0"/>
          </a:p>
        </p:txBody>
      </p:sp>
      <p:sp>
        <p:nvSpPr>
          <p:cNvPr id="4" name="Slaida numura vietturis 3"/>
          <p:cNvSpPr>
            <a:spLocks noGrp="1"/>
          </p:cNvSpPr>
          <p:nvPr>
            <p:ph type="sldNum" sz="quarter" idx="10"/>
          </p:nvPr>
        </p:nvSpPr>
        <p:spPr/>
        <p:txBody>
          <a:bodyPr/>
          <a:lstStyle/>
          <a:p>
            <a:fld id="{E074E666-A3E7-4347-BD43-13188A721BDF}" type="slidenum">
              <a:rPr lang="lv-LV" smtClean="0"/>
              <a:t>6</a:t>
            </a:fld>
            <a:endParaRPr lang="lv-LV"/>
          </a:p>
        </p:txBody>
      </p:sp>
    </p:spTree>
    <p:extLst>
      <p:ext uri="{BB962C8B-B14F-4D97-AF65-F5344CB8AC3E}">
        <p14:creationId xmlns:p14="http://schemas.microsoft.com/office/powerpoint/2010/main" val="231000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solidFill>
                  <a:srgbClr val="FF0000"/>
                </a:solidFill>
                <a:hlinkClick r:id="rId3"/>
              </a:rPr>
              <a:t>https://docs.google.com/spreadsheets/d/1Me2LwP9pOOk_3TM4K9YFKG_dLkfd4b4UDmO0GWV1pBM/edit#gid=0</a:t>
            </a:r>
            <a:endParaRPr lang="lv-LV" dirty="0" smtClean="0">
              <a:solidFill>
                <a:srgbClr val="FF0000"/>
              </a:solidFill>
            </a:endParaRPr>
          </a:p>
          <a:p>
            <a:r>
              <a:rPr lang="lv-LV" dirty="0" smtClean="0">
                <a:solidFill>
                  <a:srgbClr val="FF0000"/>
                </a:solidFill>
                <a:hlinkClick r:id="rId4"/>
              </a:rPr>
              <a:t>https://docs.google.com/spreadsheets/d/1y1Xl8OfJSluRE3vOW3M5txkggH6yEG5KLjlnZXCak1E/edit#gid=0</a:t>
            </a:r>
            <a:endParaRPr lang="lv-LV" dirty="0" smtClean="0">
              <a:solidFill>
                <a:srgbClr val="FF0000"/>
              </a:solidFill>
            </a:endParaRPr>
          </a:p>
          <a:p>
            <a:r>
              <a:rPr lang="lv-LV" dirty="0" smtClean="0">
                <a:solidFill>
                  <a:srgbClr val="FF0000"/>
                </a:solidFill>
                <a:hlinkClick r:id="rId5"/>
              </a:rPr>
              <a:t>https://docs.google.com/spreadsheets/d/1Yz1wfY3X8ns8-oSy5LYbgrI7MYM36JFsN6Vtu71DrYQ/edit#gid=0</a:t>
            </a:r>
            <a:endParaRPr lang="lv-LV" dirty="0" smtClean="0">
              <a:solidFill>
                <a:srgbClr val="FF0000"/>
              </a:solidFill>
            </a:endParaRPr>
          </a:p>
          <a:p>
            <a:r>
              <a:rPr lang="lv-LV" dirty="0" smtClean="0">
                <a:solidFill>
                  <a:srgbClr val="FF0000"/>
                </a:solidFill>
                <a:hlinkClick r:id="rId6"/>
              </a:rPr>
              <a:t>https://docs.google.com/spreadsheets/d/18n5CpJ0c9qPcWdUvNv8EjwVrCbWfOwcELcSM0-gvLiM/edit#gid=0</a:t>
            </a:r>
            <a:endParaRPr lang="lv-LV" dirty="0" smtClean="0">
              <a:solidFill>
                <a:srgbClr val="FF0000"/>
              </a:solidFill>
            </a:endParaRPr>
          </a:p>
          <a:p>
            <a:r>
              <a:rPr lang="lv-LV" dirty="0" smtClean="0">
                <a:solidFill>
                  <a:srgbClr val="FF0000"/>
                </a:solidFill>
                <a:hlinkClick r:id="rId7"/>
              </a:rPr>
              <a:t>https://docs.google.com/spreadsheets/d/1oJF6UZZTtOm0kZTXBD_3NfKcNr376bBdyvZC_lgNVng/edit#gid=0</a:t>
            </a:r>
            <a:endParaRPr lang="lv-LV" dirty="0" smtClean="0">
              <a:solidFill>
                <a:srgbClr val="FF0000"/>
              </a:solidFill>
            </a:endParaRPr>
          </a:p>
          <a:p>
            <a:endParaRPr lang="lv-LV" dirty="0"/>
          </a:p>
        </p:txBody>
      </p:sp>
      <p:sp>
        <p:nvSpPr>
          <p:cNvPr id="4" name="Slaida numura vietturis 3"/>
          <p:cNvSpPr>
            <a:spLocks noGrp="1"/>
          </p:cNvSpPr>
          <p:nvPr>
            <p:ph type="sldNum" sz="quarter" idx="10"/>
          </p:nvPr>
        </p:nvSpPr>
        <p:spPr/>
        <p:txBody>
          <a:bodyPr/>
          <a:lstStyle/>
          <a:p>
            <a:fld id="{E074E666-A3E7-4347-BD43-13188A721BDF}" type="slidenum">
              <a:rPr lang="lv-LV" smtClean="0"/>
              <a:t>7</a:t>
            </a:fld>
            <a:endParaRPr lang="lv-LV"/>
          </a:p>
        </p:txBody>
      </p:sp>
    </p:spTree>
    <p:extLst>
      <p:ext uri="{BB962C8B-B14F-4D97-AF65-F5344CB8AC3E}">
        <p14:creationId xmlns:p14="http://schemas.microsoft.com/office/powerpoint/2010/main" val="257825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1" dirty="0" smtClean="0">
                <a:solidFill>
                  <a:srgbClr val="FF0000"/>
                </a:solidFill>
              </a:rPr>
              <a:t>Uzdevums čatā : izdomāt jaunvārdu un tam atbilstošu  pasākuma , nometnes tematisko karkasu. </a:t>
            </a:r>
          </a:p>
          <a:p>
            <a:endParaRPr lang="lv-LV" dirty="0"/>
          </a:p>
        </p:txBody>
      </p:sp>
      <p:sp>
        <p:nvSpPr>
          <p:cNvPr id="4" name="Slaida numura vietturis 3"/>
          <p:cNvSpPr>
            <a:spLocks noGrp="1"/>
          </p:cNvSpPr>
          <p:nvPr>
            <p:ph type="sldNum" sz="quarter" idx="10"/>
          </p:nvPr>
        </p:nvSpPr>
        <p:spPr/>
        <p:txBody>
          <a:bodyPr/>
          <a:lstStyle/>
          <a:p>
            <a:fld id="{E074E666-A3E7-4347-BD43-13188A721BDF}" type="slidenum">
              <a:rPr lang="lv-LV" smtClean="0"/>
              <a:t>8</a:t>
            </a:fld>
            <a:endParaRPr lang="lv-LV"/>
          </a:p>
        </p:txBody>
      </p:sp>
    </p:spTree>
    <p:extLst>
      <p:ext uri="{BB962C8B-B14F-4D97-AF65-F5344CB8AC3E}">
        <p14:creationId xmlns:p14="http://schemas.microsoft.com/office/powerpoint/2010/main" val="317228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solidFill>
                  <a:srgbClr val="FF0000"/>
                </a:solidFill>
              </a:rPr>
              <a:t>? Grupas darbs veidojot stāstu                                                              </a:t>
            </a:r>
            <a:r>
              <a:rPr lang="lv-LV" b="1" dirty="0" smtClean="0">
                <a:solidFill>
                  <a:srgbClr val="FF0000"/>
                </a:solidFill>
              </a:rPr>
              <a:t>Uzdevums čatā :   Burtu rinda</a:t>
            </a:r>
          </a:p>
          <a:p>
            <a:endParaRPr lang="lv-LV" dirty="0"/>
          </a:p>
        </p:txBody>
      </p:sp>
      <p:sp>
        <p:nvSpPr>
          <p:cNvPr id="4" name="Slaida numura vietturis 3"/>
          <p:cNvSpPr>
            <a:spLocks noGrp="1"/>
          </p:cNvSpPr>
          <p:nvPr>
            <p:ph type="sldNum" sz="quarter" idx="10"/>
          </p:nvPr>
        </p:nvSpPr>
        <p:spPr/>
        <p:txBody>
          <a:bodyPr/>
          <a:lstStyle/>
          <a:p>
            <a:fld id="{E074E666-A3E7-4347-BD43-13188A721BDF}" type="slidenum">
              <a:rPr lang="lv-LV" smtClean="0"/>
              <a:t>9</a:t>
            </a:fld>
            <a:endParaRPr lang="lv-LV"/>
          </a:p>
        </p:txBody>
      </p:sp>
    </p:spTree>
    <p:extLst>
      <p:ext uri="{BB962C8B-B14F-4D97-AF65-F5344CB8AC3E}">
        <p14:creationId xmlns:p14="http://schemas.microsoft.com/office/powerpoint/2010/main" val="103151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solidFill>
                  <a:srgbClr val="FF0000"/>
                </a:solidFill>
              </a:rPr>
              <a:t>Grupas darbs dživrišā</a:t>
            </a:r>
            <a:endParaRPr lang="lv-LV" b="1" dirty="0" smtClean="0"/>
          </a:p>
          <a:p>
            <a:endParaRPr lang="lv-LV" dirty="0"/>
          </a:p>
        </p:txBody>
      </p:sp>
      <p:sp>
        <p:nvSpPr>
          <p:cNvPr id="4" name="Slaida numura vietturis 3"/>
          <p:cNvSpPr>
            <a:spLocks noGrp="1"/>
          </p:cNvSpPr>
          <p:nvPr>
            <p:ph type="sldNum" sz="quarter" idx="10"/>
          </p:nvPr>
        </p:nvSpPr>
        <p:spPr/>
        <p:txBody>
          <a:bodyPr/>
          <a:lstStyle/>
          <a:p>
            <a:fld id="{E074E666-A3E7-4347-BD43-13188A721BDF}" type="slidenum">
              <a:rPr lang="lv-LV" smtClean="0"/>
              <a:t>10</a:t>
            </a:fld>
            <a:endParaRPr lang="lv-LV"/>
          </a:p>
        </p:txBody>
      </p:sp>
    </p:spTree>
    <p:extLst>
      <p:ext uri="{BB962C8B-B14F-4D97-AF65-F5344CB8AC3E}">
        <p14:creationId xmlns:p14="http://schemas.microsoft.com/office/powerpoint/2010/main" val="139704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Uzdevums: Draudzes deja</a:t>
            </a:r>
            <a:endParaRPr lang="lv-LV" b="1" dirty="0"/>
          </a:p>
        </p:txBody>
      </p:sp>
      <p:sp>
        <p:nvSpPr>
          <p:cNvPr id="4" name="Slaida numura vietturis 3"/>
          <p:cNvSpPr>
            <a:spLocks noGrp="1"/>
          </p:cNvSpPr>
          <p:nvPr>
            <p:ph type="sldNum" sz="quarter" idx="10"/>
          </p:nvPr>
        </p:nvSpPr>
        <p:spPr/>
        <p:txBody>
          <a:bodyPr/>
          <a:lstStyle/>
          <a:p>
            <a:fld id="{E074E666-A3E7-4347-BD43-13188A721BDF}" type="slidenum">
              <a:rPr lang="lv-LV" smtClean="0"/>
              <a:t>11</a:t>
            </a:fld>
            <a:endParaRPr lang="lv-LV"/>
          </a:p>
        </p:txBody>
      </p:sp>
    </p:spTree>
    <p:extLst>
      <p:ext uri="{BB962C8B-B14F-4D97-AF65-F5344CB8AC3E}">
        <p14:creationId xmlns:p14="http://schemas.microsoft.com/office/powerpoint/2010/main" val="351218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E074E666-A3E7-4347-BD43-13188A721BDF}" type="slidenum">
              <a:rPr lang="lv-LV" smtClean="0"/>
              <a:t>12</a:t>
            </a:fld>
            <a:endParaRPr lang="lv-LV"/>
          </a:p>
        </p:txBody>
      </p:sp>
    </p:spTree>
    <p:extLst>
      <p:ext uri="{BB962C8B-B14F-4D97-AF65-F5344CB8AC3E}">
        <p14:creationId xmlns:p14="http://schemas.microsoft.com/office/powerpoint/2010/main" val="47963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v-LV" smtClean="0"/>
              <a:t>Rediģēt šablona virsraksta stilu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090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820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2071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609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332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813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4921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176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967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658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975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Rediģēt šablona virsraksta stilu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915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542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963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v-LV" smtClean="0"/>
              <a:t>Rediģēt šablona virsraksta stilu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666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dirty="0" smtClean="0"/>
              <a:t>Noklikšķiniet uz ikonas, lai pievienotu attēlu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240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593184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fontScale="90000"/>
          </a:bodyPr>
          <a:lstStyle/>
          <a:p>
            <a:pPr algn="ctr"/>
            <a:r>
              <a:rPr lang="lv-LV" b="1" dirty="0" smtClean="0"/>
              <a:t/>
            </a:r>
            <a:br>
              <a:rPr lang="lv-LV" b="1" dirty="0" smtClean="0"/>
            </a:br>
            <a:r>
              <a:rPr lang="lv-LV" b="1" dirty="0" smtClean="0"/>
              <a:t>          Radošuma </a:t>
            </a:r>
            <a:r>
              <a:rPr lang="lv-LV" b="1" dirty="0"/>
              <a:t>un improvizācijas metožu pielietojums nometnēs</a:t>
            </a:r>
            <a:endParaRPr lang="lv-LV" b="1" dirty="0"/>
          </a:p>
        </p:txBody>
      </p:sp>
      <p:sp>
        <p:nvSpPr>
          <p:cNvPr id="3" name="Apakšvirsraksts 2"/>
          <p:cNvSpPr>
            <a:spLocks noGrp="1"/>
          </p:cNvSpPr>
          <p:nvPr>
            <p:ph type="subTitle" idx="1"/>
          </p:nvPr>
        </p:nvSpPr>
        <p:spPr>
          <a:xfrm>
            <a:off x="1507067" y="4050834"/>
            <a:ext cx="8524829" cy="45719"/>
          </a:xfrm>
        </p:spPr>
        <p:txBody>
          <a:bodyPr>
            <a:normAutofit fontScale="25000" lnSpcReduction="20000"/>
          </a:bodyPr>
          <a:lstStyle/>
          <a:p>
            <a:endParaRPr lang="lv-LV" dirty="0"/>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959" y="4599282"/>
            <a:ext cx="4632683" cy="1828022"/>
          </a:xfrm>
          <a:prstGeom prst="rect">
            <a:avLst/>
          </a:prstGeom>
        </p:spPr>
      </p:pic>
    </p:spTree>
    <p:extLst>
      <p:ext uri="{BB962C8B-B14F-4D97-AF65-F5344CB8AC3E}">
        <p14:creationId xmlns:p14="http://schemas.microsoft.com/office/powerpoint/2010/main" val="1905609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1863634"/>
          </a:xfrm>
        </p:spPr>
        <p:txBody>
          <a:bodyPr>
            <a:normAutofit fontScale="90000"/>
          </a:bodyPr>
          <a:lstStyle/>
          <a:p>
            <a:r>
              <a:rPr lang="lv-LV" dirty="0" smtClean="0"/>
              <a:t>Dživrišs kā ideāla spēles metode nometnei</a:t>
            </a:r>
            <a:br>
              <a:rPr lang="lv-LV" dirty="0" smtClean="0"/>
            </a:br>
            <a:r>
              <a:rPr lang="lv-LV" dirty="0" smtClean="0"/>
              <a:t>          </a:t>
            </a:r>
            <a:r>
              <a:rPr lang="lv-LV" sz="2000" dirty="0" smtClean="0"/>
              <a:t>-Svarīgākais </a:t>
            </a:r>
            <a:r>
              <a:rPr lang="lv-LV" sz="2000" dirty="0"/>
              <a:t>ir emocija, intonācija, žesti, pauzes, dažādība</a:t>
            </a:r>
            <a:br>
              <a:rPr lang="lv-LV" sz="2000" dirty="0"/>
            </a:br>
            <a:r>
              <a:rPr lang="lv-LV" sz="2000" dirty="0" smtClean="0"/>
              <a:t>                  - Visi </a:t>
            </a:r>
            <a:r>
              <a:rPr lang="lv-LV" sz="2000" dirty="0"/>
              <a:t>alfabēta burti un «dialekti»</a:t>
            </a:r>
            <a:br>
              <a:rPr lang="lv-LV" sz="2000" dirty="0"/>
            </a:br>
            <a:r>
              <a:rPr lang="lv-LV" sz="2000" dirty="0" smtClean="0"/>
              <a:t>                  - «</a:t>
            </a:r>
            <a:r>
              <a:rPr lang="lv-LV" sz="2000" dirty="0"/>
              <a:t>Īsto»vārdu iestarpināšana</a:t>
            </a:r>
            <a:br>
              <a:rPr lang="lv-LV" sz="2000" dirty="0"/>
            </a:br>
            <a:r>
              <a:rPr lang="lv-LV" sz="2000" dirty="0" smtClean="0"/>
              <a:t>                  -  Burta </a:t>
            </a:r>
            <a:r>
              <a:rPr lang="lv-LV" sz="2000" dirty="0"/>
              <a:t>spēles</a:t>
            </a:r>
            <a:br>
              <a:rPr lang="lv-LV" sz="2000" dirty="0"/>
            </a:br>
            <a:endParaRPr lang="lv-LV" sz="2000" dirty="0"/>
          </a:p>
        </p:txBody>
      </p:sp>
      <p:sp>
        <p:nvSpPr>
          <p:cNvPr id="3" name="Satura vietturis 2"/>
          <p:cNvSpPr>
            <a:spLocks noGrp="1"/>
          </p:cNvSpPr>
          <p:nvPr>
            <p:ph idx="1"/>
          </p:nvPr>
        </p:nvSpPr>
        <p:spPr>
          <a:xfrm>
            <a:off x="677334" y="2473233"/>
            <a:ext cx="8596668" cy="3936275"/>
          </a:xfrm>
        </p:spPr>
        <p:txBody>
          <a:bodyPr>
            <a:normAutofit/>
          </a:bodyPr>
          <a:lstStyle/>
          <a:p>
            <a:endParaRPr lang="lv-LV" dirty="0" smtClean="0"/>
          </a:p>
          <a:p>
            <a:pPr marL="0" indent="0">
              <a:buNone/>
            </a:pPr>
            <a:r>
              <a:rPr lang="lv-LV" b="1" dirty="0" smtClean="0"/>
              <a:t>Dživriša tehnikas:</a:t>
            </a:r>
          </a:p>
          <a:p>
            <a:r>
              <a:rPr lang="lv-LV" dirty="0"/>
              <a:t> </a:t>
            </a:r>
            <a:r>
              <a:rPr lang="lv-LV" dirty="0" smtClean="0"/>
              <a:t>Strīds </a:t>
            </a:r>
          </a:p>
          <a:p>
            <a:r>
              <a:rPr lang="lv-LV" dirty="0" smtClean="0"/>
              <a:t>Slavenības</a:t>
            </a:r>
          </a:p>
          <a:p>
            <a:r>
              <a:rPr lang="lv-LV" dirty="0" smtClean="0"/>
              <a:t>Dziesmas </a:t>
            </a:r>
          </a:p>
          <a:p>
            <a:r>
              <a:rPr lang="lv-LV" dirty="0" smtClean="0"/>
              <a:t>Tēla valoda</a:t>
            </a:r>
          </a:p>
          <a:p>
            <a:r>
              <a:rPr lang="lv-LV" dirty="0" smtClean="0"/>
              <a:t>Dusmu izgāšana</a:t>
            </a:r>
          </a:p>
          <a:p>
            <a:r>
              <a:rPr lang="lv-LV" dirty="0" smtClean="0"/>
              <a:t>Dienas atskats</a:t>
            </a:r>
          </a:p>
          <a:p>
            <a:r>
              <a:rPr lang="lv-LV" dirty="0" smtClean="0"/>
              <a:t>Atbalss                                                                </a:t>
            </a:r>
          </a:p>
          <a:p>
            <a:pPr marL="0" indent="0">
              <a:buNone/>
            </a:pPr>
            <a:r>
              <a:rPr lang="lv-LV" sz="1400" dirty="0" smtClean="0">
                <a:solidFill>
                  <a:srgbClr val="FF0000"/>
                </a:solidFill>
              </a:rPr>
              <a:t>                                                                                  </a:t>
            </a:r>
            <a:endParaRPr lang="lv-LV" dirty="0"/>
          </a:p>
        </p:txBody>
      </p:sp>
      <p:pic>
        <p:nvPicPr>
          <p:cNvPr id="5" name="Attēls 4"/>
          <p:cNvPicPr>
            <a:picLocks noChangeAspect="1"/>
          </p:cNvPicPr>
          <p:nvPr/>
        </p:nvPicPr>
        <p:blipFill>
          <a:blip r:embed="rId3"/>
          <a:stretch>
            <a:fillRect/>
          </a:stretch>
        </p:blipFill>
        <p:spPr>
          <a:xfrm>
            <a:off x="4336869" y="3074126"/>
            <a:ext cx="4797606" cy="2664686"/>
          </a:xfrm>
          <a:prstGeom prst="rect">
            <a:avLst/>
          </a:prstGeom>
        </p:spPr>
      </p:pic>
    </p:spTree>
    <p:extLst>
      <p:ext uri="{BB962C8B-B14F-4D97-AF65-F5344CB8AC3E}">
        <p14:creationId xmlns:p14="http://schemas.microsoft.com/office/powerpoint/2010/main" val="281250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3200" dirty="0" smtClean="0"/>
              <a:t>  Vēl improvizācijas spēļu tehnikas</a:t>
            </a:r>
            <a:endParaRPr lang="lv-LV" sz="3200" dirty="0"/>
          </a:p>
        </p:txBody>
      </p:sp>
      <p:sp>
        <p:nvSpPr>
          <p:cNvPr id="3" name="Satura vietturis 2"/>
          <p:cNvSpPr>
            <a:spLocks noGrp="1"/>
          </p:cNvSpPr>
          <p:nvPr>
            <p:ph idx="1"/>
          </p:nvPr>
        </p:nvSpPr>
        <p:spPr>
          <a:xfrm>
            <a:off x="677334" y="1550127"/>
            <a:ext cx="8596668" cy="4491236"/>
          </a:xfrm>
        </p:spPr>
        <p:txBody>
          <a:bodyPr/>
          <a:lstStyle/>
          <a:p>
            <a:endParaRPr lang="lv-LV" dirty="0" smtClean="0"/>
          </a:p>
          <a:p>
            <a:r>
              <a:rPr lang="lv-LV" dirty="0" smtClean="0"/>
              <a:t>Iesildīšana un koncentrēšanās </a:t>
            </a:r>
            <a:r>
              <a:rPr lang="lv-LV" sz="1200" dirty="0" smtClean="0"/>
              <a:t>( vardītes, rokas, lūriķi, popkorni, švieplīši, skaņa+žests)</a:t>
            </a:r>
          </a:p>
          <a:p>
            <a:r>
              <a:rPr lang="lv-LV" dirty="0" smtClean="0"/>
              <a:t>Mēs </a:t>
            </a:r>
            <a:r>
              <a:rPr lang="lv-LV" dirty="0"/>
              <a:t>esam </a:t>
            </a:r>
            <a:r>
              <a:rPr lang="lv-LV" dirty="0" smtClean="0"/>
              <a:t>priekšmetā </a:t>
            </a:r>
            <a:r>
              <a:rPr lang="lv-LV" sz="1200" dirty="0" smtClean="0"/>
              <a:t>(</a:t>
            </a:r>
            <a:r>
              <a:rPr lang="lv-LV" sz="1200" dirty="0"/>
              <a:t>laiva, </a:t>
            </a:r>
            <a:r>
              <a:rPr lang="lv-LV" sz="1200" dirty="0" smtClean="0"/>
              <a:t>karuselis,skafandri, auto…)</a:t>
            </a:r>
          </a:p>
          <a:p>
            <a:r>
              <a:rPr lang="lv-LV" dirty="0" smtClean="0"/>
              <a:t>Tēli ar fobijām </a:t>
            </a:r>
            <a:r>
              <a:rPr lang="lv-LV" sz="1200" dirty="0" smtClean="0"/>
              <a:t>(soliņš, ģimenes foto)</a:t>
            </a:r>
          </a:p>
          <a:p>
            <a:r>
              <a:rPr lang="lv-LV" dirty="0" smtClean="0"/>
              <a:t>Iztēles veicināšana </a:t>
            </a:r>
            <a:r>
              <a:rPr lang="lv-LV" sz="1200" dirty="0" smtClean="0"/>
              <a:t>(sadzirdi klusumu, padod pūkaino,sporta līdzjutēji) </a:t>
            </a:r>
          </a:p>
          <a:p>
            <a:r>
              <a:rPr lang="lv-LV" dirty="0" smtClean="0"/>
              <a:t>Ķermeņa valoda </a:t>
            </a:r>
            <a:r>
              <a:rPr lang="lv-LV" sz="1200" dirty="0" smtClean="0"/>
              <a:t>(diapozitīvi, lupatbumbiņkoks, ķermeņa pavasaris)  </a:t>
            </a:r>
          </a:p>
          <a:p>
            <a:r>
              <a:rPr lang="lv-LV" dirty="0" smtClean="0"/>
              <a:t>Iztaustīšana </a:t>
            </a:r>
            <a:r>
              <a:rPr lang="lv-LV" sz="1200" dirty="0" smtClean="0"/>
              <a:t>(akmeņi</a:t>
            </a:r>
            <a:r>
              <a:rPr lang="lv-LV" sz="1200" dirty="0"/>
              <a:t>, māls, sūnas, auksts </a:t>
            </a:r>
            <a:r>
              <a:rPr lang="lv-LV" sz="1200" dirty="0" smtClean="0"/>
              <a:t>un  </a:t>
            </a:r>
            <a:r>
              <a:rPr lang="lv-LV" sz="1200" dirty="0"/>
              <a:t>karsts ūdens, dūņas, izkusis saldējums, līme, smiltis, žagari utt. ) </a:t>
            </a:r>
            <a:endParaRPr lang="lv-LV" sz="1200" dirty="0" smtClean="0"/>
          </a:p>
          <a:p>
            <a:r>
              <a:rPr lang="lv-LV" dirty="0" smtClean="0"/>
              <a:t>Pāru spēles </a:t>
            </a:r>
            <a:r>
              <a:rPr lang="lv-LV" sz="1200" dirty="0" smtClean="0"/>
              <a:t>( kopdarbs, četrrokas) </a:t>
            </a:r>
          </a:p>
          <a:p>
            <a:r>
              <a:rPr lang="lv-LV" sz="1600" dirty="0" smtClean="0"/>
              <a:t>Kustību improvizācija </a:t>
            </a:r>
            <a:r>
              <a:rPr lang="lv-LV" sz="1200" dirty="0" smtClean="0"/>
              <a:t>( </a:t>
            </a:r>
            <a:r>
              <a:rPr lang="lv-LV" sz="1200" dirty="0" smtClean="0">
                <a:solidFill>
                  <a:srgbClr val="FF0000"/>
                </a:solidFill>
              </a:rPr>
              <a:t>draudzes deja, </a:t>
            </a:r>
            <a:r>
              <a:rPr lang="lv-LV" sz="1200" dirty="0" smtClean="0"/>
              <a:t>statujas)</a:t>
            </a:r>
            <a:endParaRPr lang="lv-LV" sz="1200" dirty="0"/>
          </a:p>
          <a:p>
            <a:endParaRPr lang="lv-LV" dirty="0"/>
          </a:p>
        </p:txBody>
      </p:sp>
      <p:pic>
        <p:nvPicPr>
          <p:cNvPr id="5" name="Attēls 4"/>
          <p:cNvPicPr>
            <a:picLocks noChangeAspect="1"/>
          </p:cNvPicPr>
          <p:nvPr/>
        </p:nvPicPr>
        <p:blipFill>
          <a:blip r:embed="rId3"/>
          <a:stretch>
            <a:fillRect/>
          </a:stretch>
        </p:blipFill>
        <p:spPr>
          <a:xfrm>
            <a:off x="5758774" y="4887608"/>
            <a:ext cx="2490281" cy="1517515"/>
          </a:xfrm>
          <a:prstGeom prst="rect">
            <a:avLst/>
          </a:prstGeom>
        </p:spPr>
      </p:pic>
    </p:spTree>
    <p:extLst>
      <p:ext uri="{BB962C8B-B14F-4D97-AF65-F5344CB8AC3E}">
        <p14:creationId xmlns:p14="http://schemas.microsoft.com/office/powerpoint/2010/main" val="88576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557349"/>
          </a:xfrm>
        </p:spPr>
        <p:txBody>
          <a:bodyPr>
            <a:noAutofit/>
          </a:bodyPr>
          <a:lstStyle/>
          <a:p>
            <a:r>
              <a:rPr lang="lv-LV" sz="9600" dirty="0" smtClean="0"/>
              <a:t>…</a:t>
            </a:r>
            <a:endParaRPr lang="lv-LV" sz="9600" dirty="0"/>
          </a:p>
        </p:txBody>
      </p:sp>
      <p:sp>
        <p:nvSpPr>
          <p:cNvPr id="3" name="Satura vietturis 2"/>
          <p:cNvSpPr>
            <a:spLocks noGrp="1"/>
          </p:cNvSpPr>
          <p:nvPr>
            <p:ph idx="1"/>
          </p:nvPr>
        </p:nvSpPr>
        <p:spPr/>
        <p:txBody>
          <a:bodyPr>
            <a:normAutofit fontScale="92500" lnSpcReduction="20000"/>
          </a:bodyPr>
          <a:lstStyle/>
          <a:p>
            <a:r>
              <a:rPr lang="lv-LV" dirty="0"/>
              <a:t>Plānošana vai  ekspromts?  Noteikti jāatstāj vieta elastīgām pārmaiņām, improvizācijai, bet viss diezin vai var būt improvizācija, plānam, karkasam jābūt. Tāpat neiztiksiet bez tehniskā plāna- kas sagatavo, ieslēdz, uzliek un novāc, kas visu sakopj. </a:t>
            </a:r>
          </a:p>
          <a:p>
            <a:r>
              <a:rPr lang="lv-LV" dirty="0" smtClean="0"/>
              <a:t>Caurviju </a:t>
            </a:r>
            <a:r>
              <a:rPr lang="lv-LV" dirty="0"/>
              <a:t>darbības nepieciešamība. Krelles, nevis sauja ar pērlītēm. </a:t>
            </a:r>
          </a:p>
          <a:p>
            <a:r>
              <a:rPr lang="lv-LV" dirty="0" smtClean="0"/>
              <a:t>Ja </a:t>
            </a:r>
            <a:r>
              <a:rPr lang="lv-LV" dirty="0"/>
              <a:t>Jūsu pasākumam, notikumam vai kam citam ir jau tradīcijas un </a:t>
            </a:r>
            <a:r>
              <a:rPr lang="lv-LV" dirty="0" smtClean="0"/>
              <a:t>rituāli </a:t>
            </a:r>
            <a:r>
              <a:rPr lang="lv-LV" sz="1300" dirty="0" smtClean="0"/>
              <a:t>(</a:t>
            </a:r>
            <a:r>
              <a:rPr lang="lv-LV" sz="1300" dirty="0"/>
              <a:t>vingrošana vai šupļa dziesma arī ir rituāls) </a:t>
            </a:r>
            <a:r>
              <a:rPr lang="lv-LV" dirty="0"/>
              <a:t>tad noteikti to saglabājiet, tikai izdomājiet kā sapludināt ar improvizēto, jauno. </a:t>
            </a:r>
          </a:p>
          <a:p>
            <a:r>
              <a:rPr lang="lv-LV" dirty="0" smtClean="0"/>
              <a:t>Tehnoloģija </a:t>
            </a:r>
            <a:r>
              <a:rPr lang="lv-LV" dirty="0"/>
              <a:t>godprātīga izmantošana. Īstā lieta, kur padomus var dot jaunie un tad iespēja tiem arī uzticēt </a:t>
            </a:r>
            <a:r>
              <a:rPr lang="lv-LV" dirty="0" smtClean="0"/>
              <a:t>pienākumus </a:t>
            </a:r>
            <a:r>
              <a:rPr lang="lv-LV" sz="1300" dirty="0" smtClean="0"/>
              <a:t>(</a:t>
            </a:r>
            <a:r>
              <a:rPr lang="sv-SE" sz="1300" dirty="0" smtClean="0"/>
              <a:t>telefonu</a:t>
            </a:r>
            <a:r>
              <a:rPr lang="sv-SE" sz="1300" dirty="0"/>
              <a:t>, </a:t>
            </a:r>
            <a:r>
              <a:rPr lang="sv-SE" sz="1300" dirty="0" smtClean="0"/>
              <a:t>internetu,</a:t>
            </a:r>
            <a:r>
              <a:rPr lang="lv-LV" sz="1300" dirty="0" smtClean="0"/>
              <a:t>dronu,</a:t>
            </a:r>
            <a:r>
              <a:rPr lang="sv-SE" sz="1300" dirty="0" smtClean="0"/>
              <a:t>metāla detektoru</a:t>
            </a:r>
            <a:r>
              <a:rPr lang="lv-LV" sz="1300" dirty="0" smtClean="0"/>
              <a:t>:0)))</a:t>
            </a:r>
          </a:p>
          <a:p>
            <a:r>
              <a:rPr lang="lv-LV" sz="1700" dirty="0" smtClean="0"/>
              <a:t>Filmējiet, vismaz fotografējiet!!!</a:t>
            </a:r>
          </a:p>
          <a:p>
            <a:r>
              <a:rPr lang="lv-LV" dirty="0"/>
              <a:t>+ Telpai/videi/ ir ļoti būtiska nozīme sajūtu veidošanā, tāpēc jau pati vietas izvēle kādai darbībai var būt radošuma veicinātājs. </a:t>
            </a:r>
            <a:r>
              <a:rPr lang="lv-LV" sz="1300" dirty="0"/>
              <a:t>( Sporta vingrinājumi virtuvē gatavojot sviestmaizes, pasaku lasīšana sēžot koku zaros vai uz kāda jumta, zīmēšana ūdenī vai pat zem ūdens, futbols ar baltu bumbu tumsā, dabas nodarbība pagrabā, skatuve bedrē, salmi uz parketa)</a:t>
            </a:r>
          </a:p>
          <a:p>
            <a:endParaRPr lang="lv-LV" dirty="0"/>
          </a:p>
        </p:txBody>
      </p:sp>
      <p:pic>
        <p:nvPicPr>
          <p:cNvPr id="5" name="Attēls 4"/>
          <p:cNvPicPr>
            <a:picLocks noChangeAspect="1"/>
          </p:cNvPicPr>
          <p:nvPr/>
        </p:nvPicPr>
        <p:blipFill>
          <a:blip r:embed="rId3"/>
          <a:stretch>
            <a:fillRect/>
          </a:stretch>
        </p:blipFill>
        <p:spPr>
          <a:xfrm>
            <a:off x="1797894" y="609600"/>
            <a:ext cx="2428875" cy="1442936"/>
          </a:xfrm>
          <a:prstGeom prst="rect">
            <a:avLst/>
          </a:prstGeom>
        </p:spPr>
      </p:pic>
    </p:spTree>
    <p:extLst>
      <p:ext uri="{BB962C8B-B14F-4D97-AF65-F5344CB8AC3E}">
        <p14:creationId xmlns:p14="http://schemas.microsoft.com/office/powerpoint/2010/main" val="4063317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palīdz tapt kopstāstiem? </a:t>
            </a:r>
            <a:endParaRPr lang="lv-LV" dirty="0"/>
          </a:p>
        </p:txBody>
      </p:sp>
      <p:sp>
        <p:nvSpPr>
          <p:cNvPr id="3" name="Satura vietturis 2"/>
          <p:cNvSpPr>
            <a:spLocks noGrp="1"/>
          </p:cNvSpPr>
          <p:nvPr>
            <p:ph sz="half" idx="1"/>
          </p:nvPr>
        </p:nvSpPr>
        <p:spPr>
          <a:xfrm rot="10800000">
            <a:off x="677335" y="1362269"/>
            <a:ext cx="1058160" cy="4679092"/>
          </a:xfrm>
        </p:spPr>
        <p:txBody>
          <a:bodyPr vert="vert" anchor="ctr">
            <a:noAutofit/>
          </a:bodyPr>
          <a:lstStyle/>
          <a:p>
            <a:r>
              <a:rPr lang="lv-LV" dirty="0" smtClean="0"/>
              <a:t>PAREDZI NEPAREDZAMO!</a:t>
            </a:r>
            <a:r>
              <a:rPr lang="lv-LV" i="1" dirty="0" smtClean="0"/>
              <a:t> </a:t>
            </a:r>
          </a:p>
          <a:p>
            <a:r>
              <a:rPr lang="lv-LV" dirty="0" smtClean="0"/>
              <a:t>DUBULTO DROŠĪBU!</a:t>
            </a:r>
            <a:endParaRPr lang="lv-LV" dirty="0"/>
          </a:p>
        </p:txBody>
      </p:sp>
      <p:sp>
        <p:nvSpPr>
          <p:cNvPr id="4" name="Satura vietturis 3"/>
          <p:cNvSpPr>
            <a:spLocks noGrp="1"/>
          </p:cNvSpPr>
          <p:nvPr>
            <p:ph sz="half" idx="2"/>
          </p:nvPr>
        </p:nvSpPr>
        <p:spPr>
          <a:xfrm>
            <a:off x="2286001" y="1362269"/>
            <a:ext cx="7417836" cy="4679093"/>
          </a:xfrm>
        </p:spPr>
        <p:txBody>
          <a:bodyPr>
            <a:normAutofit fontScale="85000" lnSpcReduction="20000"/>
          </a:bodyPr>
          <a:lstStyle/>
          <a:p>
            <a:r>
              <a:rPr lang="lv-LV" dirty="0" smtClean="0"/>
              <a:t>-</a:t>
            </a:r>
            <a:r>
              <a:rPr lang="lv-LV" dirty="0"/>
              <a:t>Platforma (laiks un vide</a:t>
            </a:r>
            <a:r>
              <a:rPr lang="lv-LV" dirty="0" smtClean="0"/>
              <a:t>)</a:t>
            </a:r>
          </a:p>
          <a:p>
            <a:r>
              <a:rPr lang="lv-LV" dirty="0" smtClean="0"/>
              <a:t>-Rituāli palīdz </a:t>
            </a:r>
          </a:p>
          <a:p>
            <a:r>
              <a:rPr lang="lv-LV" dirty="0" smtClean="0"/>
              <a:t>-Jūsu komandas pedagogu stiprās puses, iespējas vai draugi</a:t>
            </a:r>
          </a:p>
          <a:p>
            <a:r>
              <a:rPr lang="lv-LV" dirty="0" smtClean="0"/>
              <a:t>-Jauns inventārs </a:t>
            </a:r>
          </a:p>
          <a:p>
            <a:r>
              <a:rPr lang="lv-LV" dirty="0" smtClean="0"/>
              <a:t>-Lieta. Nejauši atrasta </a:t>
            </a:r>
            <a:r>
              <a:rPr lang="lv-LV" dirty="0"/>
              <a:t>videi neatbilstošs </a:t>
            </a:r>
            <a:r>
              <a:rPr lang="lv-LV" dirty="0" smtClean="0"/>
              <a:t>priekšmets, piemēram vēstule,karte..</a:t>
            </a:r>
            <a:r>
              <a:rPr lang="lv-LV" dirty="0" smtClean="0"/>
              <a:t>utt. </a:t>
            </a:r>
            <a:endParaRPr lang="lv-LV" dirty="0"/>
          </a:p>
          <a:p>
            <a:r>
              <a:rPr lang="lv-LV" dirty="0" smtClean="0"/>
              <a:t>-Pieaicinātie viesi un viņu galvenā doma </a:t>
            </a:r>
          </a:p>
          <a:p>
            <a:r>
              <a:rPr lang="lv-LV" dirty="0" smtClean="0"/>
              <a:t>Tēli </a:t>
            </a:r>
            <a:r>
              <a:rPr lang="lv-LV" dirty="0"/>
              <a:t>un to </a:t>
            </a:r>
            <a:r>
              <a:rPr lang="lv-LV" dirty="0" smtClean="0"/>
              <a:t>fobijas vai tiki. Pretdarbība </a:t>
            </a:r>
            <a:r>
              <a:rPr lang="lv-LV" dirty="0"/>
              <a:t>(fobijas pārvēršas problēmā) </a:t>
            </a:r>
          </a:p>
          <a:p>
            <a:r>
              <a:rPr lang="lv-LV" dirty="0"/>
              <a:t>-Intriga- notikumu attīstības gaitu veicinoša interese-noslēpums, kas atklāsies vēlāk, āķītis</a:t>
            </a:r>
          </a:p>
          <a:p>
            <a:r>
              <a:rPr lang="lv-LV" dirty="0"/>
              <a:t>-</a:t>
            </a:r>
            <a:r>
              <a:rPr lang="lv-LV" dirty="0" smtClean="0"/>
              <a:t>Negaidītais(īsti cilvēki vai tēli, dāvanas vai uzdevumi)  </a:t>
            </a:r>
            <a:r>
              <a:rPr lang="lv-LV" dirty="0"/>
              <a:t>(Te pēkšņi, kādu dienu, nez no kurienes, </a:t>
            </a:r>
            <a:r>
              <a:rPr lang="lv-LV" dirty="0" smtClean="0"/>
              <a:t>izrādījās, pedagogu netradicionālā uzvedība) </a:t>
            </a:r>
            <a:endParaRPr lang="lv-LV" dirty="0"/>
          </a:p>
          <a:p>
            <a:r>
              <a:rPr lang="lv-LV" dirty="0"/>
              <a:t>-Iespējams veidot kā atkārtošanās apli.</a:t>
            </a:r>
          </a:p>
          <a:p>
            <a:r>
              <a:rPr lang="lv-LV" dirty="0"/>
              <a:t>-Problēmas sakāpināšana</a:t>
            </a:r>
            <a:r>
              <a:rPr lang="lv-LV" dirty="0" smtClean="0"/>
              <a:t>. Kulminācijas konflikts(Svētki,sacensības)</a:t>
            </a:r>
            <a:endParaRPr lang="lv-LV" dirty="0"/>
          </a:p>
          <a:p>
            <a:r>
              <a:rPr lang="lv-LV" dirty="0"/>
              <a:t>-Atrisinājums ar uzvaru vai izlīgšanu, ar </a:t>
            </a:r>
            <a:r>
              <a:rPr lang="lv-LV" dirty="0" smtClean="0"/>
              <a:t>«precībām» vai </a:t>
            </a:r>
            <a:r>
              <a:rPr lang="lv-LV" dirty="0"/>
              <a:t>»</a:t>
            </a:r>
            <a:r>
              <a:rPr lang="lv-LV" dirty="0" smtClean="0"/>
              <a:t>daudzpunktu»…vai atziņu </a:t>
            </a:r>
            <a:endParaRPr lang="lv-LV" dirty="0"/>
          </a:p>
        </p:txBody>
      </p:sp>
      <p:pic>
        <p:nvPicPr>
          <p:cNvPr id="5" name="Attēls 4"/>
          <p:cNvPicPr>
            <a:picLocks noChangeAspect="1"/>
          </p:cNvPicPr>
          <p:nvPr/>
        </p:nvPicPr>
        <p:blipFill>
          <a:blip r:embed="rId3"/>
          <a:stretch>
            <a:fillRect/>
          </a:stretch>
        </p:blipFill>
        <p:spPr>
          <a:xfrm>
            <a:off x="6933278" y="176310"/>
            <a:ext cx="2239905" cy="1619250"/>
          </a:xfrm>
          <a:prstGeom prst="rect">
            <a:avLst/>
          </a:prstGeom>
        </p:spPr>
      </p:pic>
    </p:spTree>
    <p:extLst>
      <p:ext uri="{BB962C8B-B14F-4D97-AF65-F5344CB8AC3E}">
        <p14:creationId xmlns:p14="http://schemas.microsoft.com/office/powerpoint/2010/main" val="317475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363894"/>
            <a:ext cx="8596668" cy="2326552"/>
          </a:xfrm>
        </p:spPr>
        <p:txBody>
          <a:bodyPr>
            <a:normAutofit/>
          </a:bodyPr>
          <a:lstStyle/>
          <a:p>
            <a:r>
              <a:rPr lang="lv-LV" sz="3200" dirty="0" smtClean="0"/>
              <a:t>Radošuma nozīme</a:t>
            </a:r>
            <a:br>
              <a:rPr lang="lv-LV" sz="3200" dirty="0" smtClean="0"/>
            </a:br>
            <a:r>
              <a:rPr lang="lv-LV" sz="3200" dirty="0" smtClean="0"/>
              <a:t/>
            </a:r>
            <a:br>
              <a:rPr lang="lv-LV" sz="3200" dirty="0" smtClean="0"/>
            </a:br>
            <a:r>
              <a:rPr lang="lv-LV" sz="1800" dirty="0" smtClean="0">
                <a:solidFill>
                  <a:schemeClr val="tx1"/>
                </a:solidFill>
              </a:rPr>
              <a:t>Izglītības </a:t>
            </a:r>
            <a:r>
              <a:rPr lang="lv-LV" sz="1800" dirty="0">
                <a:solidFill>
                  <a:schemeClr val="tx1"/>
                </a:solidFill>
              </a:rPr>
              <a:t>galvenais mērķis ir izveidot cilvēkus, kuri spēj paveikt kaut ko jaunu, nevis tikai atkārtot to, ko darījušas iepriekšējās paaudzes, - radošus cilvēkus, kuri spēj izgudrot un </a:t>
            </a:r>
            <a:r>
              <a:rPr lang="lv-LV" sz="1800" b="1" dirty="0">
                <a:solidFill>
                  <a:schemeClr val="tx1"/>
                </a:solidFill>
              </a:rPr>
              <a:t>atklāt</a:t>
            </a:r>
            <a:r>
              <a:rPr lang="lv-LV" sz="1800" dirty="0">
                <a:solidFill>
                  <a:schemeClr val="tx1"/>
                </a:solidFill>
              </a:rPr>
              <a:t>.</a:t>
            </a:r>
            <a:br>
              <a:rPr lang="lv-LV" sz="1800" dirty="0">
                <a:solidFill>
                  <a:schemeClr val="tx1"/>
                </a:solidFill>
              </a:rPr>
            </a:br>
            <a:r>
              <a:rPr lang="lv-LV" sz="1800" dirty="0" smtClean="0">
                <a:solidFill>
                  <a:schemeClr val="tx1"/>
                </a:solidFill>
              </a:rPr>
              <a:t>                                                         Žans </a:t>
            </a:r>
            <a:r>
              <a:rPr lang="lv-LV" sz="1800" dirty="0">
                <a:solidFill>
                  <a:schemeClr val="tx1"/>
                </a:solidFill>
              </a:rPr>
              <a:t>Piažē </a:t>
            </a:r>
            <a:endParaRPr lang="lv-LV" sz="1800" dirty="0">
              <a:solidFill>
                <a:schemeClr val="tx1"/>
              </a:solidFill>
            </a:endParaRPr>
          </a:p>
        </p:txBody>
      </p:sp>
      <p:pic>
        <p:nvPicPr>
          <p:cNvPr id="1026" name="Picture 2" descr="Žans Piažē 1968. gad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98" y="2797927"/>
            <a:ext cx="2156802" cy="3283317"/>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is 3"/>
          <p:cNvSpPr/>
          <p:nvPr/>
        </p:nvSpPr>
        <p:spPr>
          <a:xfrm>
            <a:off x="4510454" y="2828836"/>
            <a:ext cx="4633546" cy="1754326"/>
          </a:xfrm>
          <a:prstGeom prst="rect">
            <a:avLst/>
          </a:prstGeom>
        </p:spPr>
        <p:txBody>
          <a:bodyPr wrap="square">
            <a:spAutoFit/>
          </a:bodyPr>
          <a:lstStyle/>
          <a:p>
            <a:r>
              <a:rPr lang="lv-LV" dirty="0"/>
              <a:t>Lai kāds arī būtu mākslīgais intelekts, tas nespēj risināt radošas problēmas. Konstruēšana, tāpat kā glezniecība un dzeja, ir radošs process un, lai to varētu īstenot, ir jātrenē smadzenes</a:t>
            </a:r>
            <a:r>
              <a:rPr lang="lv-LV" dirty="0" smtClean="0"/>
              <a:t>. </a:t>
            </a:r>
          </a:p>
          <a:p>
            <a:r>
              <a:rPr lang="lv-LV" dirty="0"/>
              <a:t> </a:t>
            </a:r>
            <a:r>
              <a:rPr lang="lv-LV" dirty="0" smtClean="0"/>
              <a:t>                      LMT prezidents Juris Binde</a:t>
            </a:r>
            <a:endParaRPr lang="lv-LV" dirty="0"/>
          </a:p>
        </p:txBody>
      </p:sp>
      <p:pic>
        <p:nvPicPr>
          <p:cNvPr id="1028" name="Picture 4" descr="Prof. Juris Binde: Izglītības paradigmas maiņa ceturtās industriālās  revolūcijas apstākļos šodienas un nākotnes darba tirgum — Sant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2626" y="4897315"/>
            <a:ext cx="1580259" cy="95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75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6613" y="609600"/>
            <a:ext cx="10095722" cy="808653"/>
          </a:xfrm>
        </p:spPr>
        <p:txBody>
          <a:bodyPr>
            <a:normAutofit/>
          </a:bodyPr>
          <a:lstStyle/>
          <a:p>
            <a:r>
              <a:rPr lang="lv-LV" sz="3200" dirty="0" smtClean="0"/>
              <a:t>Radošuma nozīme nometnē</a:t>
            </a:r>
            <a:endParaRPr lang="lv-LV" sz="3200" dirty="0"/>
          </a:p>
        </p:txBody>
      </p:sp>
      <p:sp>
        <p:nvSpPr>
          <p:cNvPr id="3" name="Satura vietturis 2"/>
          <p:cNvSpPr>
            <a:spLocks noGrp="1"/>
          </p:cNvSpPr>
          <p:nvPr>
            <p:ph idx="1"/>
          </p:nvPr>
        </p:nvSpPr>
        <p:spPr>
          <a:xfrm>
            <a:off x="677333" y="1280160"/>
            <a:ext cx="9483703" cy="5399313"/>
          </a:xfrm>
        </p:spPr>
        <p:txBody>
          <a:bodyPr>
            <a:normAutofit/>
          </a:bodyPr>
          <a:lstStyle/>
          <a:p>
            <a:r>
              <a:rPr lang="lv-LV" b="1" dirty="0"/>
              <a:t>R</a:t>
            </a:r>
            <a:r>
              <a:rPr lang="lv-LV" b="1" dirty="0" smtClean="0"/>
              <a:t>adošuma </a:t>
            </a:r>
            <a:r>
              <a:rPr lang="lv-LV" b="1" dirty="0"/>
              <a:t>“muskuli” var uztrenēt</a:t>
            </a:r>
            <a:r>
              <a:rPr lang="lv-LV" b="1" dirty="0" smtClean="0"/>
              <a:t>!</a:t>
            </a:r>
          </a:p>
          <a:p>
            <a:r>
              <a:rPr lang="lv-LV" b="1" dirty="0" smtClean="0"/>
              <a:t> </a:t>
            </a:r>
            <a:r>
              <a:rPr lang="lv-LV" b="1" dirty="0"/>
              <a:t>Kreativitāte  </a:t>
            </a:r>
            <a:r>
              <a:rPr lang="lv-LV" b="1" dirty="0" smtClean="0"/>
              <a:t>(</a:t>
            </a:r>
            <a:r>
              <a:rPr lang="lv-LV" b="1" dirty="0"/>
              <a:t>no latīņu val. – creatio – radīšana) </a:t>
            </a:r>
            <a:r>
              <a:rPr lang="lv-LV" b="1" dirty="0" smtClean="0"/>
              <a:t>cilvēka </a:t>
            </a:r>
            <a:r>
              <a:rPr lang="lv-LV" b="1" dirty="0"/>
              <a:t>radošās spējas</a:t>
            </a:r>
            <a:r>
              <a:rPr lang="lv-LV" b="1" dirty="0" smtClean="0"/>
              <a:t>.</a:t>
            </a:r>
            <a:endParaRPr lang="lv-LV" b="1" dirty="0"/>
          </a:p>
          <a:p>
            <a:r>
              <a:rPr lang="lv-LV" b="1" dirty="0" smtClean="0"/>
              <a:t>Kam</a:t>
            </a:r>
            <a:r>
              <a:rPr lang="lv-LV" b="1" dirty="0"/>
              <a:t>?  </a:t>
            </a:r>
            <a:r>
              <a:rPr lang="lv-LV" b="1" dirty="0" smtClean="0"/>
              <a:t>  -</a:t>
            </a:r>
            <a:r>
              <a:rPr lang="lv-LV" dirty="0" smtClean="0"/>
              <a:t>K</a:t>
            </a:r>
            <a:r>
              <a:rPr lang="lv-LV" dirty="0" smtClean="0"/>
              <a:t>omandai- no sētnieka līdz nometnes vadībai</a:t>
            </a:r>
          </a:p>
          <a:p>
            <a:pPr marL="0" indent="0">
              <a:buNone/>
            </a:pPr>
            <a:r>
              <a:rPr lang="lv-LV" dirty="0" smtClean="0"/>
              <a:t>                 -Nometnes dalībniekiem, jo nometne ir tā unikālā vieta, kur var mācīt           visu, kas dzīvei noderīgs, bet nav iekļauts mācību programmu gudrībās, prasmēs un iemaņās.</a:t>
            </a:r>
          </a:p>
          <a:p>
            <a:r>
              <a:rPr lang="lv-LV" dirty="0" smtClean="0"/>
              <a:t> Radošuma bende smadzeņu vētrā- ja nav </a:t>
            </a:r>
            <a:r>
              <a:rPr lang="lv-LV" dirty="0"/>
              <a:t>īstas tēmas vai virziena. «Nu, izdomājiet kaut ko!» nogalina jebkuru kreativitāti</a:t>
            </a:r>
            <a:endParaRPr lang="lv-LV" dirty="0" smtClean="0"/>
          </a:p>
          <a:p>
            <a:r>
              <a:rPr lang="lv-LV" b="1" dirty="0" smtClean="0"/>
              <a:t>Kad</a:t>
            </a:r>
            <a:r>
              <a:rPr lang="lv-LV" b="1" dirty="0"/>
              <a:t>? </a:t>
            </a:r>
            <a:endParaRPr lang="lv-LV" b="1" dirty="0" smtClean="0"/>
          </a:p>
          <a:p>
            <a:pPr marL="0" indent="0">
              <a:buNone/>
            </a:pPr>
            <a:r>
              <a:rPr lang="lv-LV" dirty="0" smtClean="0"/>
              <a:t>                 -Sagatavosanās posmā</a:t>
            </a:r>
          </a:p>
          <a:p>
            <a:pPr marL="0" indent="0">
              <a:buNone/>
            </a:pPr>
            <a:r>
              <a:rPr lang="lv-LV" dirty="0" smtClean="0"/>
              <a:t>                 -N</a:t>
            </a:r>
            <a:r>
              <a:rPr lang="lv-LV" dirty="0" smtClean="0"/>
              <a:t>orises laika improvizācijās un alternatīvās</a:t>
            </a:r>
          </a:p>
          <a:p>
            <a:pPr marL="0" indent="0">
              <a:buNone/>
            </a:pPr>
            <a:r>
              <a:rPr lang="lv-LV" dirty="0" smtClean="0"/>
              <a:t>                 -P</a:t>
            </a:r>
            <a:r>
              <a:rPr lang="lv-LV" dirty="0" smtClean="0"/>
              <a:t>ēcnometnes aktivitātēs</a:t>
            </a:r>
            <a:endParaRPr lang="lv-LV" dirty="0"/>
          </a:p>
          <a:p>
            <a:r>
              <a:rPr lang="lv-LV" b="1" dirty="0" smtClean="0"/>
              <a:t>Kur</a:t>
            </a:r>
            <a:r>
              <a:rPr lang="lv-LV" b="1" dirty="0"/>
              <a:t>? </a:t>
            </a:r>
            <a:r>
              <a:rPr lang="lv-LV" b="1" dirty="0" smtClean="0"/>
              <a:t> </a:t>
            </a:r>
            <a:r>
              <a:rPr lang="lv-LV" dirty="0" smtClean="0"/>
              <a:t>It visā! Pārdomājot drošību, bet…piebremzējot dokumentos </a:t>
            </a:r>
            <a:r>
              <a:rPr lang="lv-LV" dirty="0" smtClean="0"/>
              <a:t>un noteikumos:0</a:t>
            </a:r>
            <a:r>
              <a:rPr lang="lv-LV" dirty="0"/>
              <a:t>)))</a:t>
            </a:r>
          </a:p>
          <a:p>
            <a:endParaRPr lang="lv-LV" dirty="0" smtClean="0"/>
          </a:p>
        </p:txBody>
      </p:sp>
      <p:pic>
        <p:nvPicPr>
          <p:cNvPr id="5" name="Attēls 4"/>
          <p:cNvPicPr>
            <a:picLocks noChangeAspect="1"/>
          </p:cNvPicPr>
          <p:nvPr/>
        </p:nvPicPr>
        <p:blipFill>
          <a:blip r:embed="rId3"/>
          <a:stretch>
            <a:fillRect/>
          </a:stretch>
        </p:blipFill>
        <p:spPr>
          <a:xfrm>
            <a:off x="6234954" y="0"/>
            <a:ext cx="2523963" cy="1579001"/>
          </a:xfrm>
          <a:prstGeom prst="rect">
            <a:avLst/>
          </a:prstGeom>
        </p:spPr>
      </p:pic>
    </p:spTree>
    <p:extLst>
      <p:ext uri="{BB962C8B-B14F-4D97-AF65-F5344CB8AC3E}">
        <p14:creationId xmlns:p14="http://schemas.microsoft.com/office/powerpoint/2010/main" val="840679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661851"/>
          </a:xfrm>
        </p:spPr>
        <p:txBody>
          <a:bodyPr/>
          <a:lstStyle/>
          <a:p>
            <a:r>
              <a:rPr lang="lv-LV" b="1" dirty="0" smtClean="0"/>
              <a:t>Radošuma motivācijas nozīme</a:t>
            </a:r>
            <a:endParaRPr lang="lv-LV" dirty="0"/>
          </a:p>
        </p:txBody>
      </p:sp>
      <p:sp>
        <p:nvSpPr>
          <p:cNvPr id="3" name="Satura vietturis 2"/>
          <p:cNvSpPr>
            <a:spLocks noGrp="1"/>
          </p:cNvSpPr>
          <p:nvPr>
            <p:ph idx="1"/>
          </p:nvPr>
        </p:nvSpPr>
        <p:spPr>
          <a:xfrm>
            <a:off x="677334" y="1358537"/>
            <a:ext cx="8596668" cy="4691533"/>
          </a:xfrm>
        </p:spPr>
        <p:txBody>
          <a:bodyPr/>
          <a:lstStyle/>
          <a:p>
            <a:r>
              <a:rPr lang="lv-LV" dirty="0" smtClean="0"/>
              <a:t>-</a:t>
            </a:r>
            <a:r>
              <a:rPr lang="lv-LV" u="sng" dirty="0"/>
              <a:t>Komandas</a:t>
            </a:r>
            <a:r>
              <a:rPr lang="lv-LV" dirty="0"/>
              <a:t> </a:t>
            </a:r>
            <a:r>
              <a:rPr lang="lv-LV" dirty="0" smtClean="0"/>
              <a:t>motivēšana atļauties vairāk kā ierasts. Noskaņa </a:t>
            </a:r>
            <a:r>
              <a:rPr lang="lv-LV" dirty="0"/>
              <a:t>un ētiskā uzticība kolēģiem ir ļoti svarīgi </a:t>
            </a:r>
            <a:r>
              <a:rPr lang="lv-LV" dirty="0" smtClean="0"/>
              <a:t>faktori.Tikai savstarpēji </a:t>
            </a:r>
            <a:r>
              <a:rPr lang="lv-LV" u="sng" dirty="0" smtClean="0"/>
              <a:t>uzticoties</a:t>
            </a:r>
            <a:r>
              <a:rPr lang="lv-LV" dirty="0" smtClean="0"/>
              <a:t> būs radoša komanda! </a:t>
            </a:r>
            <a:endParaRPr lang="lv-LV" dirty="0"/>
          </a:p>
          <a:p>
            <a:r>
              <a:rPr lang="lv-LV" dirty="0"/>
              <a:t>-Vai es eju dziļumā? </a:t>
            </a:r>
            <a:r>
              <a:rPr lang="lv-LV" u="sng" dirty="0"/>
              <a:t>Neaizspēlēties</a:t>
            </a:r>
            <a:r>
              <a:rPr lang="lv-LV" dirty="0"/>
              <a:t>…</a:t>
            </a:r>
          </a:p>
          <a:p>
            <a:r>
              <a:rPr lang="lv-LV" dirty="0"/>
              <a:t>-Maksimāli </a:t>
            </a:r>
            <a:r>
              <a:rPr lang="lv-LV" u="sng" dirty="0"/>
              <a:t>jāiesaista dalībniekus</a:t>
            </a:r>
            <a:r>
              <a:rPr lang="lv-LV" dirty="0"/>
              <a:t> idejas </a:t>
            </a:r>
            <a:r>
              <a:rPr lang="lv-LV" dirty="0" smtClean="0"/>
              <a:t>radīšanā, realizācijā</a:t>
            </a:r>
            <a:r>
              <a:rPr lang="lv-LV" dirty="0"/>
              <a:t>, ļaujot pašiem pienemt lēmumus, </a:t>
            </a:r>
            <a:r>
              <a:rPr lang="lv-LV" dirty="0" smtClean="0"/>
              <a:t>izpausties, dodot </a:t>
            </a:r>
            <a:r>
              <a:rPr lang="lv-LV" dirty="0"/>
              <a:t>izvēles un interaktīvās darbības </a:t>
            </a:r>
            <a:r>
              <a:rPr lang="lv-LV" dirty="0" smtClean="0"/>
              <a:t>iespējas.Tas attiecināms gan uz komandu, gan uz nometnes dalībniekiem.</a:t>
            </a:r>
            <a:endParaRPr lang="lv-LV" dirty="0"/>
          </a:p>
          <a:p>
            <a:r>
              <a:rPr lang="lv-LV" dirty="0"/>
              <a:t>- </a:t>
            </a:r>
            <a:r>
              <a:rPr lang="lv-LV" dirty="0" smtClean="0"/>
              <a:t>Ļaujiet plūkt laurus- </a:t>
            </a:r>
            <a:r>
              <a:rPr lang="lv-LV" dirty="0"/>
              <a:t>ka </a:t>
            </a:r>
            <a:r>
              <a:rPr lang="lv-LV" u="sng" dirty="0"/>
              <a:t>kolēģim </a:t>
            </a:r>
            <a:r>
              <a:rPr lang="lv-LV" u="sng" dirty="0" smtClean="0"/>
              <a:t>, ka bērnam dzimusi</a:t>
            </a:r>
            <a:r>
              <a:rPr lang="lv-LV" dirty="0" smtClean="0"/>
              <a:t> </a:t>
            </a:r>
            <a:r>
              <a:rPr lang="lv-LV" dirty="0"/>
              <a:t>tā ideja… </a:t>
            </a:r>
          </a:p>
          <a:p>
            <a:pPr lvl="0"/>
            <a:r>
              <a:rPr lang="lv-LV" dirty="0" smtClean="0"/>
              <a:t>-Pieradiniet! Sāciet ar sīkumiem,  paeksperimentējiet ar sajūtām, noskaņu.</a:t>
            </a:r>
            <a:endParaRPr lang="lv-LV" dirty="0"/>
          </a:p>
          <a:p>
            <a:endParaRPr lang="lv-LV" dirty="0"/>
          </a:p>
        </p:txBody>
      </p:sp>
      <p:pic>
        <p:nvPicPr>
          <p:cNvPr id="4" name="Attēls 3"/>
          <p:cNvPicPr>
            <a:picLocks noChangeAspect="1"/>
          </p:cNvPicPr>
          <p:nvPr/>
        </p:nvPicPr>
        <p:blipFill>
          <a:blip r:embed="rId2"/>
          <a:stretch>
            <a:fillRect/>
          </a:stretch>
        </p:blipFill>
        <p:spPr>
          <a:xfrm>
            <a:off x="5207515" y="4408114"/>
            <a:ext cx="3779732" cy="2449886"/>
          </a:xfrm>
          <a:prstGeom prst="rect">
            <a:avLst/>
          </a:prstGeom>
        </p:spPr>
      </p:pic>
    </p:spTree>
    <p:extLst>
      <p:ext uri="{BB962C8B-B14F-4D97-AF65-F5344CB8AC3E}">
        <p14:creationId xmlns:p14="http://schemas.microsoft.com/office/powerpoint/2010/main" val="3679687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Zemapziņas izmantošana</a:t>
            </a:r>
            <a:endParaRPr lang="lv-LV" dirty="0"/>
          </a:p>
        </p:txBody>
      </p:sp>
      <p:sp>
        <p:nvSpPr>
          <p:cNvPr id="3" name="Satura vietturis 2"/>
          <p:cNvSpPr>
            <a:spLocks noGrp="1"/>
          </p:cNvSpPr>
          <p:nvPr>
            <p:ph idx="1"/>
          </p:nvPr>
        </p:nvSpPr>
        <p:spPr/>
        <p:txBody>
          <a:bodyPr>
            <a:normAutofit fontScale="92500" lnSpcReduction="20000"/>
          </a:bodyPr>
          <a:lstStyle/>
          <a:p>
            <a:pPr>
              <a:lnSpc>
                <a:spcPct val="107000"/>
              </a:lnSpc>
              <a:buFont typeface="Symbol" panose="05050102010706020507" pitchFamily="18" charset="2"/>
              <a:buChar char=""/>
            </a:pPr>
            <a:r>
              <a:rPr lang="lv-LV" dirty="0">
                <a:latin typeface="Times New Roman" panose="02020603050405020304" pitchFamily="18" charset="0"/>
                <a:ea typeface="Calibri" panose="020F0502020204030204" pitchFamily="34" charset="0"/>
                <a:cs typeface="Times New Roman" panose="02020603050405020304" pitchFamily="18" charset="0"/>
              </a:rPr>
              <a:t>Par radošumu ļoti lielā mērā atbildīga tieši zemapziņa !!!</a:t>
            </a:r>
            <a:endParaRPr lang="lv-LV" b="1"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lv-LV" dirty="0" smtClean="0">
                <a:solidFill>
                  <a:srgbClr val="333333"/>
                </a:solidFill>
                <a:latin typeface="Times New Roman" panose="02020603050405020304" pitchFamily="18" charset="0"/>
                <a:cs typeface="Times New Roman" panose="02020603050405020304" pitchFamily="18" charset="0"/>
              </a:rPr>
              <a:t>Zemapziņas </a:t>
            </a:r>
            <a:r>
              <a:rPr lang="lv-LV" dirty="0">
                <a:solidFill>
                  <a:srgbClr val="333333"/>
                </a:solidFill>
                <a:latin typeface="Times New Roman" panose="02020603050405020304" pitchFamily="18" charset="0"/>
                <a:cs typeface="Times New Roman" panose="02020603050405020304" pitchFamily="18" charset="0"/>
              </a:rPr>
              <a:t>procesi un dažādi  </a:t>
            </a:r>
            <a:r>
              <a:rPr lang="lv-LV" b="1" dirty="0">
                <a:solidFill>
                  <a:srgbClr val="333333"/>
                </a:solidFill>
                <a:latin typeface="Times New Roman" panose="02020603050405020304" pitchFamily="18" charset="0"/>
                <a:cs typeface="Times New Roman" panose="02020603050405020304" pitchFamily="18" charset="0"/>
              </a:rPr>
              <a:t>stimuli</a:t>
            </a:r>
            <a:r>
              <a:rPr lang="lv-LV" dirty="0">
                <a:solidFill>
                  <a:srgbClr val="333333"/>
                </a:solidFill>
                <a:latin typeface="Times New Roman" panose="02020603050405020304" pitchFamily="18" charset="0"/>
                <a:cs typeface="Times New Roman" panose="02020603050405020304" pitchFamily="18" charset="0"/>
              </a:rPr>
              <a:t> katru dienu ietekmē to, kā uztveram savas attiecības ar ģimeni, draugiem un darbabiedriem, kā arī veidojam karjeru, iepērkamies veikalā, balsojam vēlēšanās un izturamies pret apkārtējiem.</a:t>
            </a:r>
            <a:r>
              <a:rPr lang="lv-LV" dirty="0">
                <a:latin typeface="Times New Roman" panose="02020603050405020304" pitchFamily="18" charset="0"/>
                <a:cs typeface="Times New Roman" panose="02020603050405020304" pitchFamily="18" charset="0"/>
              </a:rPr>
              <a:t/>
            </a:r>
            <a:br>
              <a:rPr lang="lv-LV" dirty="0">
                <a:latin typeface="Times New Roman" panose="02020603050405020304" pitchFamily="18" charset="0"/>
                <a:cs typeface="Times New Roman" panose="02020603050405020304" pitchFamily="18" charset="0"/>
              </a:rPr>
            </a:br>
            <a:r>
              <a:rPr lang="lv-LV" dirty="0">
                <a:solidFill>
                  <a:srgbClr val="333333"/>
                </a:solidFill>
                <a:latin typeface="Times New Roman" panose="02020603050405020304" pitchFamily="18" charset="0"/>
                <a:cs typeface="Times New Roman" panose="02020603050405020304" pitchFamily="18" charset="0"/>
              </a:rPr>
              <a:t>Pilnvērtīga to</a:t>
            </a:r>
            <a:r>
              <a:rPr lang="lv-LV" b="1" dirty="0">
                <a:solidFill>
                  <a:srgbClr val="333333"/>
                </a:solidFill>
                <a:latin typeface="Times New Roman" panose="02020603050405020304" pitchFamily="18" charset="0"/>
                <a:cs typeface="Times New Roman" panose="02020603050405020304" pitchFamily="18" charset="0"/>
              </a:rPr>
              <a:t> izpratne </a:t>
            </a:r>
            <a:r>
              <a:rPr lang="lv-LV" dirty="0">
                <a:solidFill>
                  <a:srgbClr val="333333"/>
                </a:solidFill>
                <a:latin typeface="Times New Roman" panose="02020603050405020304" pitchFamily="18" charset="0"/>
                <a:cs typeface="Times New Roman" panose="02020603050405020304" pitchFamily="18" charset="0"/>
              </a:rPr>
              <a:t>ir katra lielākais izaicinājums. Kā izprast prāta darbību, pieņemt izsvērtus un pamatotus lēmumus un šķietami nemanāmiem ārējās vides faktoriem neļaut ietekmēt </a:t>
            </a:r>
            <a:r>
              <a:rPr lang="lv-LV" b="1" dirty="0">
                <a:solidFill>
                  <a:srgbClr val="333333"/>
                </a:solidFill>
                <a:latin typeface="Times New Roman" panose="02020603050405020304" pitchFamily="18" charset="0"/>
                <a:cs typeface="Times New Roman" panose="02020603050405020304" pitchFamily="18" charset="0"/>
              </a:rPr>
              <a:t>domu procesu</a:t>
            </a:r>
            <a:r>
              <a:rPr lang="lv-LV" dirty="0">
                <a:solidFill>
                  <a:srgbClr val="333333"/>
                </a:solidFill>
                <a:latin typeface="Times New Roman" panose="02020603050405020304" pitchFamily="18" charset="0"/>
                <a:cs typeface="Times New Roman" panose="02020603050405020304" pitchFamily="18" charset="0"/>
              </a:rPr>
              <a:t>. Kā tos izmantot savā labā un kļūt radošākiem. </a:t>
            </a:r>
            <a:endParaRPr lang="lv-LV" dirty="0" smtClean="0">
              <a:solidFill>
                <a:srgbClr val="333333"/>
              </a:solidFill>
              <a:latin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lv-LV" dirty="0" smtClean="0">
                <a:solidFill>
                  <a:srgbClr val="333333"/>
                </a:solidFill>
                <a:latin typeface="Times New Roman" panose="02020603050405020304" pitchFamily="18" charset="0"/>
                <a:cs typeface="Times New Roman" panose="02020603050405020304" pitchFamily="18" charset="0"/>
              </a:rPr>
              <a:t>Pilināšanas </a:t>
            </a:r>
            <a:r>
              <a:rPr lang="lv-LV" dirty="0">
                <a:solidFill>
                  <a:srgbClr val="333333"/>
                </a:solidFill>
                <a:latin typeface="Times New Roman" panose="02020603050405020304" pitchFamily="18" charset="0"/>
                <a:cs typeface="Times New Roman" panose="02020603050405020304" pitchFamily="18" charset="0"/>
              </a:rPr>
              <a:t>metode</a:t>
            </a:r>
            <a:r>
              <a:rPr lang="lv-LV" dirty="0" smtClean="0">
                <a:solidFill>
                  <a:srgbClr val="333333"/>
                </a:solidFill>
                <a:latin typeface="Times New Roman" panose="02020603050405020304" pitchFamily="18" charset="0"/>
                <a:cs typeface="Times New Roman" panose="02020603050405020304" pitchFamily="18" charset="0"/>
              </a:rPr>
              <a:t>…</a:t>
            </a:r>
          </a:p>
          <a:p>
            <a:pPr lvl="0">
              <a:lnSpc>
                <a:spcPct val="107000"/>
              </a:lnSpc>
              <a:buFont typeface="Symbol" panose="05050102010706020507" pitchFamily="18" charset="2"/>
              <a:buChar char=""/>
            </a:pPr>
            <a:r>
              <a:rPr lang="lv-LV" dirty="0" smtClean="0">
                <a:latin typeface="Times New Roman" panose="02020603050405020304" pitchFamily="18" charset="0"/>
                <a:ea typeface="Calibri" panose="020F0502020204030204" pitchFamily="34" charset="0"/>
                <a:cs typeface="Times New Roman" panose="02020603050405020304" pitchFamily="18" charset="0"/>
              </a:rPr>
              <a:t>Kā </a:t>
            </a:r>
            <a:r>
              <a:rPr lang="lv-LV" dirty="0">
                <a:latin typeface="Times New Roman" panose="02020603050405020304" pitchFamily="18" charset="0"/>
                <a:ea typeface="Calibri" panose="020F0502020204030204" pitchFamily="34" charset="0"/>
                <a:cs typeface="Times New Roman" panose="02020603050405020304" pitchFamily="18" charset="0"/>
              </a:rPr>
              <a:t>to pamodināt, </a:t>
            </a:r>
            <a:r>
              <a:rPr lang="lv-LV" dirty="0" smtClean="0">
                <a:latin typeface="Times New Roman" panose="02020603050405020304" pitchFamily="18" charset="0"/>
                <a:ea typeface="Calibri" panose="020F0502020204030204" pitchFamily="34" charset="0"/>
                <a:cs typeface="Times New Roman" panose="02020603050405020304" pitchFamily="18" charset="0"/>
              </a:rPr>
              <a:t>uzurdīt</a:t>
            </a:r>
            <a:r>
              <a:rPr lang="lv-LV" dirty="0">
                <a:latin typeface="Times New Roman" panose="02020603050405020304" pitchFamily="18" charset="0"/>
                <a:ea typeface="Calibri" panose="020F0502020204030204" pitchFamily="34" charset="0"/>
                <a:cs typeface="Times New Roman" panose="02020603050405020304" pitchFamily="18" charset="0"/>
              </a:rPr>
              <a:t>?</a:t>
            </a:r>
            <a:r>
              <a:rPr lang="lv-LV" dirty="0" smtClean="0">
                <a:latin typeface="Times New Roman" panose="02020603050405020304" pitchFamily="18" charset="0"/>
                <a:ea typeface="Calibri" panose="020F0502020204030204" pitchFamily="34" charset="0"/>
                <a:cs typeface="Times New Roman" panose="02020603050405020304" pitchFamily="18" charset="0"/>
              </a:rPr>
              <a:t> </a:t>
            </a:r>
            <a:r>
              <a:rPr lang="lv-LV" sz="1300" dirty="0">
                <a:latin typeface="Times New Roman" panose="02020603050405020304" pitchFamily="18" charset="0"/>
                <a:ea typeface="Calibri" panose="020F0502020204030204" pitchFamily="34" charset="0"/>
                <a:cs typeface="Times New Roman" panose="02020603050405020304" pitchFamily="18" charset="0"/>
              </a:rPr>
              <a:t>(</a:t>
            </a:r>
            <a:r>
              <a:rPr lang="lv-LV" sz="1300" dirty="0" smtClean="0">
                <a:latin typeface="Times New Roman" panose="02020603050405020304" pitchFamily="18" charset="0"/>
                <a:ea typeface="Calibri" panose="020F0502020204030204" pitchFamily="34" charset="0"/>
                <a:cs typeface="Times New Roman" panose="02020603050405020304" pitchFamily="18" charset="0"/>
              </a:rPr>
              <a:t>ieklausīšanās, ļaušanās, uzticēšanās intuīcijai, ieradums)</a:t>
            </a:r>
          </a:p>
          <a:p>
            <a:pPr lvl="0">
              <a:lnSpc>
                <a:spcPct val="107000"/>
              </a:lnSpc>
              <a:buFont typeface="Symbol" panose="05050102010706020507" pitchFamily="18" charset="2"/>
              <a:buChar char=""/>
            </a:pPr>
            <a:r>
              <a:rPr lang="lv-LV"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Zemapziņai </a:t>
            </a:r>
            <a:r>
              <a:rPr lang="lv-LV"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nepieciešams laiks un uzskaitvedis !</a:t>
            </a:r>
            <a:endParaRPr lang="lv-LV"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lv-LV"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None/>
            </a:pPr>
            <a:r>
              <a:rPr lang="lv-LV" dirty="0"/>
              <a:t/>
            </a:r>
            <a:br>
              <a:rPr lang="lv-LV" dirty="0"/>
            </a:br>
            <a:endParaRPr lang="lv-LV" dirty="0"/>
          </a:p>
        </p:txBody>
      </p:sp>
      <p:pic>
        <p:nvPicPr>
          <p:cNvPr id="5" name="Attēls 4"/>
          <p:cNvPicPr>
            <a:picLocks noChangeAspect="1"/>
          </p:cNvPicPr>
          <p:nvPr/>
        </p:nvPicPr>
        <p:blipFill>
          <a:blip r:embed="rId3"/>
          <a:stretch>
            <a:fillRect/>
          </a:stretch>
        </p:blipFill>
        <p:spPr>
          <a:xfrm>
            <a:off x="6583679" y="537391"/>
            <a:ext cx="1628503" cy="1988095"/>
          </a:xfrm>
          <a:prstGeom prst="rect">
            <a:avLst/>
          </a:prstGeom>
        </p:spPr>
      </p:pic>
    </p:spTree>
    <p:extLst>
      <p:ext uri="{BB962C8B-B14F-4D97-AF65-F5344CB8AC3E}">
        <p14:creationId xmlns:p14="http://schemas.microsoft.com/office/powerpoint/2010/main" val="3104997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766354"/>
          </a:xfrm>
        </p:spPr>
        <p:txBody>
          <a:bodyPr>
            <a:normAutofit fontScale="90000"/>
          </a:bodyPr>
          <a:lstStyle/>
          <a:p>
            <a:pPr marL="342900" lvl="0" indent="-342900">
              <a:lnSpc>
                <a:spcPct val="107000"/>
              </a:lnSpc>
              <a:spcAft>
                <a:spcPts val="0"/>
              </a:spcAft>
            </a:pPr>
            <a:r>
              <a:rPr lang="lv-LV" b="1" dirty="0" smtClean="0">
                <a:latin typeface="Times New Roman" panose="02020603050405020304" pitchFamily="18" charset="0"/>
                <a:ea typeface="Calibri" panose="020F0502020204030204" pitchFamily="34" charset="0"/>
                <a:cs typeface="Times New Roman" panose="02020603050405020304" pitchFamily="18" charset="0"/>
              </a:rPr>
              <a:t>Iztēles </a:t>
            </a:r>
            <a:r>
              <a:rPr lang="lv-LV" dirty="0" smtClean="0">
                <a:latin typeface="Times New Roman" panose="02020603050405020304" pitchFamily="18" charset="0"/>
                <a:ea typeface="Calibri" panose="020F0502020204030204" pitchFamily="34" charset="0"/>
                <a:cs typeface="Times New Roman" panose="02020603050405020304" pitchFamily="18" charset="0"/>
              </a:rPr>
              <a:t>aktualitāte mūsdienu izglītības sistēmā</a:t>
            </a:r>
            <a:r>
              <a:rPr lang="lv-LV" sz="2400" dirty="0">
                <a:latin typeface="Calibri" panose="020F0502020204030204" pitchFamily="34" charset="0"/>
                <a:ea typeface="Calibri" panose="020F0502020204030204" pitchFamily="34" charset="0"/>
                <a:cs typeface="Times New Roman" panose="02020603050405020304" pitchFamily="18" charset="0"/>
              </a:rPr>
              <a:t/>
            </a:r>
            <a:br>
              <a:rPr lang="lv-LV" sz="2400" dirty="0">
                <a:latin typeface="Calibri" panose="020F0502020204030204" pitchFamily="34" charset="0"/>
                <a:ea typeface="Calibri" panose="020F0502020204030204" pitchFamily="34" charset="0"/>
                <a:cs typeface="Times New Roman" panose="02020603050405020304" pitchFamily="18" charset="0"/>
              </a:rPr>
            </a:br>
            <a:endParaRPr lang="lv-LV" dirty="0"/>
          </a:p>
        </p:txBody>
      </p:sp>
      <p:sp>
        <p:nvSpPr>
          <p:cNvPr id="3" name="Satura vietturis 2"/>
          <p:cNvSpPr>
            <a:spLocks noGrp="1"/>
          </p:cNvSpPr>
          <p:nvPr>
            <p:ph idx="1"/>
          </p:nvPr>
        </p:nvSpPr>
        <p:spPr>
          <a:xfrm>
            <a:off x="677334" y="1573823"/>
            <a:ext cx="8596668" cy="4948897"/>
          </a:xfrm>
        </p:spPr>
        <p:txBody>
          <a:bodyPr>
            <a:normAutofit lnSpcReduction="10000"/>
          </a:bodyPr>
          <a:lstStyle/>
          <a:p>
            <a:r>
              <a:rPr lang="lv-LV" dirty="0" smtClean="0"/>
              <a:t>Nometne ir izcila vieta iztēles bagātināšanai, iztēles treniņiem! </a:t>
            </a:r>
          </a:p>
          <a:p>
            <a:r>
              <a:rPr lang="lv-LV" dirty="0" smtClean="0"/>
              <a:t>Iztēles impulsi nāk no pieredzes</a:t>
            </a:r>
          </a:p>
          <a:p>
            <a:pPr marL="0" indent="0">
              <a:buNone/>
            </a:pPr>
            <a:r>
              <a:rPr lang="lv-LV" sz="1500" dirty="0"/>
              <a:t> </a:t>
            </a:r>
            <a:r>
              <a:rPr lang="lv-LV" sz="1500" dirty="0" smtClean="0"/>
              <a:t>                        - redzētā</a:t>
            </a:r>
          </a:p>
          <a:p>
            <a:pPr marL="0" indent="0">
              <a:buNone/>
            </a:pPr>
            <a:r>
              <a:rPr lang="lv-LV" sz="1500" dirty="0"/>
              <a:t> </a:t>
            </a:r>
            <a:r>
              <a:rPr lang="lv-LV" sz="1500" dirty="0" smtClean="0"/>
              <a:t>                        - dzirdētā</a:t>
            </a:r>
          </a:p>
          <a:p>
            <a:pPr marL="0" indent="0">
              <a:buNone/>
            </a:pPr>
            <a:r>
              <a:rPr lang="lv-LV" sz="1500" dirty="0"/>
              <a:t> </a:t>
            </a:r>
            <a:r>
              <a:rPr lang="lv-LV" sz="1500" dirty="0" smtClean="0"/>
              <a:t>                        - sataustītā</a:t>
            </a:r>
          </a:p>
          <a:p>
            <a:pPr marL="0" indent="0">
              <a:buNone/>
            </a:pPr>
            <a:r>
              <a:rPr lang="lv-LV" sz="1500" dirty="0"/>
              <a:t> </a:t>
            </a:r>
            <a:r>
              <a:rPr lang="lv-LV" sz="1500" dirty="0" smtClean="0"/>
              <a:t>                        - sagaršotā</a:t>
            </a:r>
          </a:p>
          <a:p>
            <a:pPr marL="0" indent="0">
              <a:buNone/>
            </a:pPr>
            <a:r>
              <a:rPr lang="lv-LV" sz="1500" dirty="0"/>
              <a:t> </a:t>
            </a:r>
            <a:r>
              <a:rPr lang="lv-LV" sz="1500" dirty="0" smtClean="0"/>
              <a:t>                        - sasmaržotā vai saostā</a:t>
            </a:r>
          </a:p>
          <a:p>
            <a:r>
              <a:rPr lang="lv-LV" dirty="0" smtClean="0"/>
              <a:t>Manuprāt, nometnes uzdevums ļaut sataustīt neierasto, sadzirdēt nedzirdēto, saredzēt neredzēto un neredzamo, sasmaržot un saost, sagaršot un pieņemt ko jaunu. Vienā vārda SAJUST ko citādāku! </a:t>
            </a:r>
          </a:p>
          <a:p>
            <a:r>
              <a:rPr lang="lv-LV" dirty="0" smtClean="0"/>
              <a:t>Nometnē </a:t>
            </a:r>
            <a:r>
              <a:rPr lang="lv-LV" dirty="0"/>
              <a:t>ne visu vajag noformēt, iekārtot, vizualizēt, trūkstošais var  trenēt iztēli</a:t>
            </a:r>
            <a:r>
              <a:rPr lang="lv-LV" dirty="0" smtClean="0"/>
              <a:t>..</a:t>
            </a:r>
          </a:p>
          <a:p>
            <a:r>
              <a:rPr lang="lv-LV" dirty="0" smtClean="0"/>
              <a:t>Arī sporta nometnē? Jā, tieši tajās iekļaujot visus šos elementus sporta rezultāti būs tikai labāki. Nevar sasniegt rezultātu, ko  neesi iztēlojies! Atpūta ir dažādībā! </a:t>
            </a:r>
            <a:endParaRPr lang="lv-LV" dirty="0"/>
          </a:p>
        </p:txBody>
      </p:sp>
      <p:pic>
        <p:nvPicPr>
          <p:cNvPr id="4" name="Attēls 3"/>
          <p:cNvPicPr>
            <a:picLocks noChangeAspect="1"/>
          </p:cNvPicPr>
          <p:nvPr/>
        </p:nvPicPr>
        <p:blipFill>
          <a:blip r:embed="rId3"/>
          <a:stretch>
            <a:fillRect/>
          </a:stretch>
        </p:blipFill>
        <p:spPr>
          <a:xfrm>
            <a:off x="6200503" y="2130743"/>
            <a:ext cx="2381250" cy="1648778"/>
          </a:xfrm>
          <a:prstGeom prst="rect">
            <a:avLst/>
          </a:prstGeom>
        </p:spPr>
      </p:pic>
    </p:spTree>
    <p:extLst>
      <p:ext uri="{BB962C8B-B14F-4D97-AF65-F5344CB8AC3E}">
        <p14:creationId xmlns:p14="http://schemas.microsoft.com/office/powerpoint/2010/main" val="1765153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3" y="505935"/>
            <a:ext cx="8596668" cy="417258"/>
          </a:xfrm>
        </p:spPr>
        <p:txBody>
          <a:bodyPr>
            <a:normAutofit fontScale="90000"/>
          </a:bodyPr>
          <a:lstStyle/>
          <a:p>
            <a:r>
              <a:rPr lang="lv-LV" dirty="0"/>
              <a:t>	Špikeri radošuma </a:t>
            </a:r>
            <a:r>
              <a:rPr lang="lv-LV" dirty="0" smtClean="0"/>
              <a:t>pamodināšanai_1</a:t>
            </a:r>
            <a:endParaRPr lang="lv-LV" dirty="0"/>
          </a:p>
        </p:txBody>
      </p:sp>
      <p:sp>
        <p:nvSpPr>
          <p:cNvPr id="3" name="Satura vietturis 2"/>
          <p:cNvSpPr>
            <a:spLocks noGrp="1"/>
          </p:cNvSpPr>
          <p:nvPr>
            <p:ph idx="1"/>
          </p:nvPr>
        </p:nvSpPr>
        <p:spPr>
          <a:xfrm>
            <a:off x="677333" y="1079862"/>
            <a:ext cx="9720701" cy="5408023"/>
          </a:xfrm>
        </p:spPr>
        <p:txBody>
          <a:bodyPr>
            <a:normAutofit fontScale="77500" lnSpcReduction="20000"/>
          </a:bodyPr>
          <a:lstStyle/>
          <a:p>
            <a:pPr marL="0" indent="0">
              <a:buNone/>
            </a:pPr>
            <a:endParaRPr lang="lv-LV" dirty="0"/>
          </a:p>
          <a:p>
            <a:r>
              <a:rPr lang="lv-LV" b="1" dirty="0" smtClean="0"/>
              <a:t>Spēles ar vārdiem:</a:t>
            </a:r>
          </a:p>
          <a:p>
            <a:pPr marL="0" indent="0">
              <a:buNone/>
            </a:pPr>
            <a:r>
              <a:rPr lang="lv-LV" b="1" dirty="0"/>
              <a:t> </a:t>
            </a:r>
            <a:r>
              <a:rPr lang="lv-LV" b="1" dirty="0" smtClean="0"/>
              <a:t>            </a:t>
            </a:r>
            <a:r>
              <a:rPr lang="lv-LV" dirty="0" smtClean="0"/>
              <a:t>- </a:t>
            </a:r>
            <a:r>
              <a:rPr lang="lv-LV" sz="1900" dirty="0"/>
              <a:t>I</a:t>
            </a:r>
            <a:r>
              <a:rPr lang="lv-LV" sz="1900" dirty="0" smtClean="0"/>
              <a:t>zceļot </a:t>
            </a:r>
            <a:r>
              <a:rPr lang="lv-LV" sz="1900" dirty="0"/>
              <a:t>kādu daļu</a:t>
            </a:r>
            <a:r>
              <a:rPr lang="lv-LV" sz="1400" dirty="0" smtClean="0"/>
              <a:t>.(</a:t>
            </a:r>
            <a:r>
              <a:rPr lang="lv-LV" sz="1400" dirty="0"/>
              <a:t>LIELdiena, PAsākums, </a:t>
            </a:r>
            <a:r>
              <a:rPr lang="lv-LV" sz="1400" dirty="0" smtClean="0"/>
              <a:t>No</a:t>
            </a:r>
            <a:r>
              <a:rPr lang="lv-LV" sz="1400" b="1" dirty="0" smtClean="0"/>
              <a:t>TIKUMS</a:t>
            </a:r>
            <a:r>
              <a:rPr lang="lv-LV" sz="1400" dirty="0" smtClean="0"/>
              <a:t>,PULKstenis,KakTUSIŅŠ, IE(L)ūgums)</a:t>
            </a:r>
            <a:endParaRPr lang="lv-LV" sz="1400" dirty="0"/>
          </a:p>
          <a:p>
            <a:pPr marL="0" indent="0">
              <a:buNone/>
            </a:pPr>
            <a:r>
              <a:rPr lang="lv-LV" sz="1600" dirty="0" smtClean="0"/>
              <a:t>              - </a:t>
            </a:r>
            <a:r>
              <a:rPr lang="lv-LV" sz="1900" dirty="0" smtClean="0"/>
              <a:t>Sadalot vārdu vai mainot vietām daļas  </a:t>
            </a:r>
            <a:r>
              <a:rPr lang="lv-LV" sz="1600" dirty="0" smtClean="0"/>
              <a:t>(Pasaka,asaka,saka,aka,ka,a,) </a:t>
            </a:r>
          </a:p>
          <a:p>
            <a:pPr marL="0" indent="0">
              <a:buNone/>
            </a:pPr>
            <a:r>
              <a:rPr lang="lv-LV" sz="1600" dirty="0"/>
              <a:t> </a:t>
            </a:r>
            <a:r>
              <a:rPr lang="lv-LV" sz="1600" dirty="0" smtClean="0"/>
              <a:t>             - </a:t>
            </a:r>
            <a:r>
              <a:rPr lang="lv-LV" sz="1900" dirty="0" smtClean="0"/>
              <a:t>Veidojot salikteņus </a:t>
            </a:r>
            <a:r>
              <a:rPr lang="lv-LV" sz="1600" dirty="0" smtClean="0"/>
              <a:t>(Zaļduna, Nostpirkstis, antidigits)</a:t>
            </a:r>
          </a:p>
          <a:p>
            <a:pPr marL="0" indent="0">
              <a:buNone/>
            </a:pPr>
            <a:r>
              <a:rPr lang="lv-LV" sz="1600" dirty="0"/>
              <a:t> </a:t>
            </a:r>
            <a:r>
              <a:rPr lang="lv-LV" sz="1600" dirty="0" smtClean="0"/>
              <a:t>             - </a:t>
            </a:r>
            <a:r>
              <a:rPr lang="lv-LV" sz="1900" dirty="0" smtClean="0"/>
              <a:t>Vārdu spēles, var arī ar kļūdu </a:t>
            </a:r>
            <a:r>
              <a:rPr lang="lv-LV" sz="1600" dirty="0" smtClean="0"/>
              <a:t>(salietējieties un saliedējietes- (ar </a:t>
            </a:r>
            <a:r>
              <a:rPr lang="lv-LV" sz="1600" dirty="0"/>
              <a:t>kļūdu) </a:t>
            </a:r>
            <a:endParaRPr lang="lv-LV" sz="1600" dirty="0" smtClean="0"/>
          </a:p>
          <a:p>
            <a:pPr marL="0" indent="0">
              <a:buNone/>
            </a:pPr>
            <a:r>
              <a:rPr lang="lv-LV" sz="1600" dirty="0"/>
              <a:t> </a:t>
            </a:r>
            <a:r>
              <a:rPr lang="lv-LV" sz="1600" dirty="0" smtClean="0"/>
              <a:t>             - </a:t>
            </a:r>
            <a:r>
              <a:rPr lang="lv-LV" sz="1900" dirty="0" smtClean="0"/>
              <a:t>Jaunvārdi </a:t>
            </a:r>
            <a:r>
              <a:rPr lang="lv-LV" sz="1600" dirty="0" smtClean="0"/>
              <a:t>(pilnmutīgs, ģitaruguņošana,</a:t>
            </a:r>
            <a:r>
              <a:rPr lang="lv-LV" sz="1600" dirty="0">
                <a:solidFill>
                  <a:srgbClr val="FF0000"/>
                </a:solidFill>
              </a:rPr>
              <a:t> čatā ierakstam savu jaunvārdu </a:t>
            </a:r>
            <a:endParaRPr lang="lv-LV" sz="1600" dirty="0" smtClean="0"/>
          </a:p>
          <a:p>
            <a:pPr marL="0" indent="0">
              <a:buNone/>
            </a:pPr>
            <a:r>
              <a:rPr lang="lv-LV" sz="1600" dirty="0"/>
              <a:t> </a:t>
            </a:r>
            <a:r>
              <a:rPr lang="lv-LV" sz="1600" dirty="0" smtClean="0"/>
              <a:t>             - </a:t>
            </a:r>
            <a:r>
              <a:rPr lang="lv-LV" sz="1900" dirty="0" smtClean="0"/>
              <a:t>Citvārdi</a:t>
            </a:r>
            <a:r>
              <a:rPr lang="lv-LV" sz="1600" dirty="0" smtClean="0"/>
              <a:t>( aidze, sidlu,atina,sraprak) </a:t>
            </a:r>
          </a:p>
          <a:p>
            <a:pPr marL="0" indent="0">
              <a:buNone/>
            </a:pPr>
            <a:r>
              <a:rPr lang="lv-LV" sz="1600" dirty="0">
                <a:solidFill>
                  <a:schemeClr val="tx1"/>
                </a:solidFill>
              </a:rPr>
              <a:t> </a:t>
            </a:r>
            <a:r>
              <a:rPr lang="lv-LV" sz="1600" dirty="0" smtClean="0">
                <a:solidFill>
                  <a:schemeClr val="tx1"/>
                </a:solidFill>
              </a:rPr>
              <a:t>             </a:t>
            </a:r>
            <a:r>
              <a:rPr lang="lv-LV" dirty="0" smtClean="0">
                <a:solidFill>
                  <a:schemeClr val="tx1"/>
                </a:solidFill>
              </a:rPr>
              <a:t>- Spoguļvārdi </a:t>
            </a:r>
          </a:p>
          <a:p>
            <a:r>
              <a:rPr lang="lv-LV" b="1" dirty="0" smtClean="0"/>
              <a:t>Grāmatas</a:t>
            </a:r>
            <a:r>
              <a:rPr lang="lv-LV" b="1" dirty="0"/>
              <a:t>, dzejas </a:t>
            </a:r>
            <a:r>
              <a:rPr lang="lv-LV" b="1" dirty="0" smtClean="0"/>
              <a:t>atvēršana uz «dullo»</a:t>
            </a:r>
            <a:endParaRPr lang="lv-LV" b="1" dirty="0"/>
          </a:p>
          <a:p>
            <a:r>
              <a:rPr lang="lv-LV" b="1" dirty="0" smtClean="0"/>
              <a:t>«Pelēkā </a:t>
            </a:r>
            <a:r>
              <a:rPr lang="lv-LV" b="1" dirty="0"/>
              <a:t>akmens </a:t>
            </a:r>
            <a:r>
              <a:rPr lang="lv-LV" b="1" dirty="0" smtClean="0"/>
              <a:t>stāsti» </a:t>
            </a:r>
            <a:r>
              <a:rPr lang="lv-LV" dirty="0"/>
              <a:t>	</a:t>
            </a:r>
            <a:endParaRPr lang="lv-LV" dirty="0" smtClean="0"/>
          </a:p>
          <a:p>
            <a:r>
              <a:rPr lang="lv-LV" b="1" dirty="0" smtClean="0"/>
              <a:t>Sajukšana vai Tradicionālais </a:t>
            </a:r>
            <a:r>
              <a:rPr lang="lv-LV" b="1" dirty="0"/>
              <a:t>netradicionālā laikā vai </a:t>
            </a:r>
            <a:r>
              <a:rPr lang="lv-LV" b="1" dirty="0" smtClean="0"/>
              <a:t>vietā </a:t>
            </a:r>
            <a:r>
              <a:rPr lang="lv-LV" sz="1400" dirty="0" smtClean="0"/>
              <a:t>(</a:t>
            </a:r>
            <a:r>
              <a:rPr lang="lv-LV" sz="1400" dirty="0"/>
              <a:t>ziemnīca) </a:t>
            </a:r>
            <a:r>
              <a:rPr lang="lv-LV" dirty="0" smtClean="0"/>
              <a:t>.</a:t>
            </a:r>
          </a:p>
          <a:p>
            <a:r>
              <a:rPr lang="lv-LV" b="1" dirty="0" smtClean="0"/>
              <a:t>Reklāmas</a:t>
            </a:r>
            <a:r>
              <a:rPr lang="lv-LV" b="1" dirty="0"/>
              <a:t>, šovi,teikas, pasakas vai filmas, mīts, bībeles stāsts, vēsturisks notikums, politiskas norises </a:t>
            </a:r>
          </a:p>
          <a:p>
            <a:r>
              <a:rPr lang="lv-LV" b="1" dirty="0" smtClean="0"/>
              <a:t>Lielas </a:t>
            </a:r>
            <a:r>
              <a:rPr lang="lv-LV" b="1" dirty="0"/>
              <a:t>lietas pielāgojot mazai nosvinēšanai </a:t>
            </a:r>
            <a:r>
              <a:rPr lang="lv-LV" dirty="0"/>
              <a:t>(</a:t>
            </a:r>
            <a:r>
              <a:rPr lang="lv-LV" sz="1400" dirty="0"/>
              <a:t>pikets, salūtiņš, lāpu gājieniņš,kongress, vēlēšanas, pilsonības piešķiršana, ļaunuma bēres, </a:t>
            </a:r>
            <a:r>
              <a:rPr lang="lv-LV" sz="1400" dirty="0" smtClean="0"/>
              <a:t>neveiksmju </a:t>
            </a:r>
            <a:r>
              <a:rPr lang="lv-LV" sz="1400" dirty="0"/>
              <a:t>krematorijs . </a:t>
            </a:r>
            <a:r>
              <a:rPr lang="lv-LV" sz="1400" dirty="0" smtClean="0"/>
              <a:t>)</a:t>
            </a:r>
            <a:endParaRPr lang="lv-LV" sz="1400" dirty="0"/>
          </a:p>
          <a:p>
            <a:r>
              <a:rPr lang="lv-LV" b="1" dirty="0" smtClean="0"/>
              <a:t>Cikls</a:t>
            </a:r>
            <a:r>
              <a:rPr lang="lv-LV" dirty="0" smtClean="0"/>
              <a:t> </a:t>
            </a:r>
            <a:r>
              <a:rPr lang="lv-LV" sz="1400" dirty="0" smtClean="0"/>
              <a:t>(mūžs</a:t>
            </a:r>
            <a:r>
              <a:rPr lang="lv-LV" sz="1400" dirty="0"/>
              <a:t>, gadalaiki, mēneši, nedēļas, stundas)</a:t>
            </a:r>
          </a:p>
          <a:p>
            <a:r>
              <a:rPr lang="lv-LV" b="1" dirty="0" smtClean="0"/>
              <a:t>Ceļojums</a:t>
            </a:r>
            <a:r>
              <a:rPr lang="lv-LV" dirty="0" smtClean="0"/>
              <a:t> </a:t>
            </a:r>
            <a:r>
              <a:rPr lang="lv-LV" sz="1400" dirty="0"/>
              <a:t>( arī laikā kā retrospekcija, telpā(pagultes noslēpums) , mehānismā, organismā) </a:t>
            </a:r>
          </a:p>
          <a:p>
            <a:r>
              <a:rPr lang="lv-LV" dirty="0">
                <a:solidFill>
                  <a:srgbClr val="FF0000"/>
                </a:solidFill>
              </a:rPr>
              <a:t>Rāmis un pretī esošie vārdi </a:t>
            </a:r>
          </a:p>
          <a:p>
            <a:endParaRPr lang="lv-LV" dirty="0"/>
          </a:p>
        </p:txBody>
      </p:sp>
      <p:pic>
        <p:nvPicPr>
          <p:cNvPr id="7" name="Attēls 6"/>
          <p:cNvPicPr>
            <a:picLocks noChangeAspect="1"/>
          </p:cNvPicPr>
          <p:nvPr/>
        </p:nvPicPr>
        <p:blipFill>
          <a:blip r:embed="rId3"/>
          <a:stretch>
            <a:fillRect/>
          </a:stretch>
        </p:blipFill>
        <p:spPr>
          <a:xfrm>
            <a:off x="8286079" y="426804"/>
            <a:ext cx="2974104" cy="2516693"/>
          </a:xfrm>
          <a:prstGeom prst="rect">
            <a:avLst/>
          </a:prstGeom>
        </p:spPr>
      </p:pic>
    </p:spTree>
    <p:extLst>
      <p:ext uri="{BB962C8B-B14F-4D97-AF65-F5344CB8AC3E}">
        <p14:creationId xmlns:p14="http://schemas.microsoft.com/office/powerpoint/2010/main" val="2518945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592183"/>
          </a:xfrm>
        </p:spPr>
        <p:txBody>
          <a:bodyPr>
            <a:normAutofit fontScale="90000"/>
          </a:bodyPr>
          <a:lstStyle/>
          <a:p>
            <a:r>
              <a:rPr lang="lv-LV" dirty="0"/>
              <a:t>Špikeri radošuma </a:t>
            </a:r>
            <a:r>
              <a:rPr lang="lv-LV" dirty="0" smtClean="0"/>
              <a:t>pamodināšanai_2</a:t>
            </a:r>
            <a:endParaRPr lang="lv-LV" dirty="0"/>
          </a:p>
        </p:txBody>
      </p:sp>
      <p:sp>
        <p:nvSpPr>
          <p:cNvPr id="3" name="Satura vietturis 2"/>
          <p:cNvSpPr>
            <a:spLocks noGrp="1"/>
          </p:cNvSpPr>
          <p:nvPr>
            <p:ph idx="1"/>
          </p:nvPr>
        </p:nvSpPr>
        <p:spPr>
          <a:xfrm>
            <a:off x="677334" y="1567543"/>
            <a:ext cx="8596668" cy="5364480"/>
          </a:xfrm>
        </p:spPr>
        <p:txBody>
          <a:bodyPr>
            <a:normAutofit fontScale="85000" lnSpcReduction="10000"/>
          </a:bodyPr>
          <a:lstStyle/>
          <a:p>
            <a:r>
              <a:rPr lang="lv-LV" dirty="0" smtClean="0"/>
              <a:t>Skaņa </a:t>
            </a:r>
            <a:r>
              <a:rPr lang="lv-LV" dirty="0"/>
              <a:t>kā arhetips( </a:t>
            </a:r>
            <a:r>
              <a:rPr lang="lv-LV" dirty="0" smtClean="0"/>
              <a:t>mūzika, </a:t>
            </a:r>
            <a:r>
              <a:rPr lang="lv-LV" dirty="0"/>
              <a:t>no klusuma līdz kliedzienam, sirdspuksts, gailis vai citu dzīvnieku valoda, dabas skaņas</a:t>
            </a:r>
            <a:r>
              <a:rPr lang="lv-LV" dirty="0" smtClean="0">
                <a:solidFill>
                  <a:schemeClr val="tx1"/>
                </a:solidFill>
              </a:rPr>
              <a:t>) </a:t>
            </a:r>
            <a:r>
              <a:rPr lang="lv-LV" dirty="0" smtClean="0">
                <a:solidFill>
                  <a:srgbClr val="FF0000"/>
                </a:solidFill>
              </a:rPr>
              <a:t>                                                    </a:t>
            </a:r>
            <a:r>
              <a:rPr lang="lv-LV" b="1" dirty="0">
                <a:solidFill>
                  <a:srgbClr val="FF0000"/>
                </a:solidFill>
              </a:rPr>
              <a:t>(izkustēšanās ar rūķu kori) </a:t>
            </a:r>
          </a:p>
          <a:p>
            <a:r>
              <a:rPr lang="lv-LV" dirty="0" smtClean="0"/>
              <a:t>Pretdarbība. Atbrīvošana </a:t>
            </a:r>
            <a:r>
              <a:rPr lang="lv-LV" dirty="0"/>
              <a:t>vai atbrīvošanās</a:t>
            </a:r>
          </a:p>
          <a:p>
            <a:r>
              <a:rPr lang="lv-LV" dirty="0" smtClean="0"/>
              <a:t>Zīmes</a:t>
            </a:r>
            <a:r>
              <a:rPr lang="lv-LV" dirty="0"/>
              <a:t>, simboli, burti,smaidiņi, cipari</a:t>
            </a:r>
          </a:p>
          <a:p>
            <a:r>
              <a:rPr lang="lv-LV" dirty="0" smtClean="0"/>
              <a:t>Kā </a:t>
            </a:r>
            <a:r>
              <a:rPr lang="lv-LV" dirty="0"/>
              <a:t>būtu, ja nebūtu…(elektrība,pieredze, dzeramais ūdens, gaisma, telefons,maņas, bet loti delikāti) </a:t>
            </a:r>
          </a:p>
          <a:p>
            <a:r>
              <a:rPr lang="lv-LV" dirty="0" smtClean="0"/>
              <a:t>Gadījuma </a:t>
            </a:r>
            <a:r>
              <a:rPr lang="lv-LV" dirty="0"/>
              <a:t>izmantošana( kaimiņos slavenību koncerts, viesis un ekonomika, salūts, velēšanas</a:t>
            </a:r>
            <a:r>
              <a:rPr lang="lv-LV" dirty="0" smtClean="0"/>
              <a:t>...)</a:t>
            </a:r>
            <a:endParaRPr lang="lv-LV" dirty="0"/>
          </a:p>
          <a:p>
            <a:r>
              <a:rPr lang="lv-LV" dirty="0" smtClean="0"/>
              <a:t>Defektu </a:t>
            </a:r>
            <a:r>
              <a:rPr lang="lv-LV" dirty="0"/>
              <a:t>par efektu! (Arī noformējumā-koncentrēšana, smarža vai smaka</a:t>
            </a:r>
            <a:r>
              <a:rPr lang="lv-LV" dirty="0" smtClean="0"/>
              <a:t>…)</a:t>
            </a:r>
            <a:r>
              <a:rPr lang="lv-LV" b="1" dirty="0" smtClean="0">
                <a:solidFill>
                  <a:schemeClr val="tx1">
                    <a:lumMod val="50000"/>
                    <a:lumOff val="50000"/>
                  </a:schemeClr>
                </a:solidFill>
              </a:rPr>
              <a:t> </a:t>
            </a:r>
            <a:r>
              <a:rPr lang="lv-LV" b="1" dirty="0">
                <a:solidFill>
                  <a:schemeClr val="tx1">
                    <a:lumMod val="50000"/>
                    <a:lumOff val="50000"/>
                  </a:schemeClr>
                </a:solidFill>
              </a:rPr>
              <a:t>Draudzes deja? </a:t>
            </a:r>
            <a:endParaRPr lang="lv-LV" dirty="0">
              <a:solidFill>
                <a:schemeClr val="tx1">
                  <a:lumMod val="50000"/>
                  <a:lumOff val="50000"/>
                </a:schemeClr>
              </a:solidFill>
            </a:endParaRPr>
          </a:p>
          <a:p>
            <a:r>
              <a:rPr lang="lv-LV" dirty="0" smtClean="0"/>
              <a:t>Nebaidīšanos </a:t>
            </a:r>
            <a:r>
              <a:rPr lang="lv-LV" dirty="0"/>
              <a:t>veco, aizmirsto  pasniegt kā jauno un savu, bet, respektējot </a:t>
            </a:r>
            <a:r>
              <a:rPr lang="lv-LV" dirty="0" smtClean="0"/>
              <a:t>pirmsavotu (jaunā strāva)</a:t>
            </a:r>
          </a:p>
          <a:p>
            <a:pPr lvl="0"/>
            <a:r>
              <a:rPr lang="lv-LV" b="1" dirty="0" smtClean="0"/>
              <a:t>Tēlu </a:t>
            </a:r>
            <a:r>
              <a:rPr lang="lv-LV" b="1" dirty="0"/>
              <a:t>maģija, kā tā izmaina uzvedību. Palīgelementi, aksesuāri kā </a:t>
            </a:r>
            <a:r>
              <a:rPr lang="lv-LV" b="1" dirty="0" smtClean="0"/>
              <a:t>palīgi(kronis </a:t>
            </a:r>
            <a:r>
              <a:rPr lang="lv-LV" b="1" dirty="0"/>
              <a:t>uz vilnas zeķes) </a:t>
            </a:r>
            <a:endParaRPr lang="lv-LV" b="1" dirty="0"/>
          </a:p>
          <a:p>
            <a:pPr marL="0" indent="0">
              <a:buNone/>
            </a:pPr>
            <a:r>
              <a:rPr lang="lv-LV" b="1" dirty="0" smtClean="0"/>
              <a:t>Tēlu veidošana - netradicionāla (elki,šamaņi,</a:t>
            </a:r>
            <a:r>
              <a:rPr lang="lv-LV" b="1" dirty="0"/>
              <a:t> caurums, slinkums, </a:t>
            </a:r>
            <a:r>
              <a:rPr lang="lv-LV" b="1" dirty="0" smtClean="0"/>
              <a:t>tautumeitas- vainagmeitas, pielīdēji</a:t>
            </a:r>
            <a:r>
              <a:rPr lang="lv-LV" b="1" dirty="0"/>
              <a:t>) </a:t>
            </a:r>
            <a:r>
              <a:rPr lang="lv-LV" b="1" dirty="0" smtClean="0"/>
              <a:t> </a:t>
            </a:r>
          </a:p>
          <a:p>
            <a:pPr marL="0" indent="0">
              <a:buNone/>
            </a:pPr>
            <a:r>
              <a:rPr lang="lv-LV" b="1" dirty="0"/>
              <a:t> </a:t>
            </a:r>
            <a:r>
              <a:rPr lang="lv-LV" b="1" dirty="0" smtClean="0"/>
              <a:t>     Ne </a:t>
            </a:r>
            <a:r>
              <a:rPr lang="lv-LV" b="1" dirty="0"/>
              <a:t>vienmēr pārģērbšanās un grimmēšanās- balts krekls vai spalva aiz </a:t>
            </a:r>
            <a:r>
              <a:rPr lang="lv-LV" b="1" dirty="0" smtClean="0"/>
              <a:t>auss, uzlīmes </a:t>
            </a:r>
            <a:r>
              <a:rPr lang="lv-LV" b="1" dirty="0"/>
              <a:t>un aksesuāri</a:t>
            </a:r>
            <a:endParaRPr lang="lv-LV" b="1" dirty="0"/>
          </a:p>
          <a:p>
            <a:pPr marL="0" indent="0">
              <a:buNone/>
            </a:pPr>
            <a:r>
              <a:rPr lang="lv-LV" dirty="0"/>
              <a:t> Iejūtoties tēlos nozīmīgi sekot līdz, lai tēli netiek </a:t>
            </a:r>
            <a:r>
              <a:rPr lang="lv-LV" dirty="0" smtClean="0"/>
              <a:t>atrādīti, bet </a:t>
            </a:r>
            <a:r>
              <a:rPr lang="lv-LV" dirty="0"/>
              <a:t>tiek sajusti caur </a:t>
            </a:r>
            <a:r>
              <a:rPr lang="lv-LV" b="1" dirty="0" smtClean="0"/>
              <a:t>konkrētiem</a:t>
            </a:r>
            <a:r>
              <a:rPr lang="lv-LV" dirty="0" smtClean="0"/>
              <a:t> </a:t>
            </a:r>
            <a:r>
              <a:rPr lang="lv-LV" dirty="0"/>
              <a:t>dzīvesstāstiem, vidi un laiku. </a:t>
            </a:r>
          </a:p>
          <a:p>
            <a:endParaRPr lang="lv-LV" dirty="0"/>
          </a:p>
        </p:txBody>
      </p:sp>
      <p:pic>
        <p:nvPicPr>
          <p:cNvPr id="4" name="Attēls 3"/>
          <p:cNvPicPr>
            <a:picLocks noChangeAspect="1"/>
          </p:cNvPicPr>
          <p:nvPr/>
        </p:nvPicPr>
        <p:blipFill>
          <a:blip r:embed="rId3"/>
          <a:stretch>
            <a:fillRect/>
          </a:stretch>
        </p:blipFill>
        <p:spPr>
          <a:xfrm>
            <a:off x="7646125" y="306403"/>
            <a:ext cx="1305659" cy="1078260"/>
          </a:xfrm>
          <a:prstGeom prst="rect">
            <a:avLst/>
          </a:prstGeom>
        </p:spPr>
      </p:pic>
    </p:spTree>
    <p:extLst>
      <p:ext uri="{BB962C8B-B14F-4D97-AF65-F5344CB8AC3E}">
        <p14:creationId xmlns:p14="http://schemas.microsoft.com/office/powerpoint/2010/main" val="117044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214008"/>
            <a:ext cx="8596668" cy="1222905"/>
          </a:xfrm>
        </p:spPr>
        <p:txBody>
          <a:bodyPr>
            <a:normAutofit fontScale="90000"/>
          </a:bodyPr>
          <a:lstStyle/>
          <a:p>
            <a:r>
              <a:rPr lang="lv-LV" dirty="0" smtClean="0"/>
              <a:t>Improvizētās spēles-Pamatvērtības+situācija</a:t>
            </a:r>
            <a:br>
              <a:rPr lang="lv-LV" dirty="0" smtClean="0"/>
            </a:br>
            <a:r>
              <a:rPr lang="lv-LV" sz="1800" dirty="0" smtClean="0">
                <a:solidFill>
                  <a:schemeClr val="tx1"/>
                </a:solidFill>
                <a:latin typeface="Times New Roman" panose="02020603050405020304" pitchFamily="18" charset="0"/>
              </a:rPr>
              <a:t>I</a:t>
            </a:r>
            <a:r>
              <a:rPr lang="lv-LV" sz="1800" dirty="0" smtClean="0">
                <a:solidFill>
                  <a:schemeClr val="tx1"/>
                </a:solidFill>
                <a:latin typeface="Times New Roman" panose="02020603050405020304" pitchFamily="18" charset="0"/>
                <a:ea typeface="Calibri" panose="020F0502020204030204" pitchFamily="34" charset="0"/>
              </a:rPr>
              <a:t>mprovizācija ir  </a:t>
            </a:r>
            <a:r>
              <a:rPr lang="lv-LV" sz="1800" dirty="0">
                <a:solidFill>
                  <a:schemeClr val="tx1"/>
                </a:solidFill>
                <a:latin typeface="Times New Roman" panose="02020603050405020304" pitchFamily="18" charset="0"/>
                <a:ea typeface="Calibri" panose="020F0502020204030204" pitchFamily="34" charset="0"/>
              </a:rPr>
              <a:t>kā </a:t>
            </a:r>
            <a:r>
              <a:rPr lang="lv-LV" sz="1800" dirty="0" smtClean="0">
                <a:solidFill>
                  <a:schemeClr val="tx1"/>
                </a:solidFill>
                <a:latin typeface="Times New Roman" panose="02020603050405020304" pitchFamily="18" charset="0"/>
                <a:ea typeface="Calibri" panose="020F0502020204030204" pitchFamily="34" charset="0"/>
              </a:rPr>
              <a:t>garainis, </a:t>
            </a:r>
            <a:r>
              <a:rPr lang="lv-LV" sz="1800" dirty="0">
                <a:solidFill>
                  <a:schemeClr val="tx1"/>
                </a:solidFill>
                <a:latin typeface="Times New Roman" panose="02020603050405020304" pitchFamily="18" charset="0"/>
                <a:ea typeface="Calibri" panose="020F0502020204030204" pitchFamily="34" charset="0"/>
              </a:rPr>
              <a:t>kas veicina </a:t>
            </a:r>
            <a:r>
              <a:rPr lang="lv-LV" sz="1800" dirty="0" smtClean="0">
                <a:solidFill>
                  <a:schemeClr val="tx1"/>
                </a:solidFill>
                <a:latin typeface="Times New Roman" panose="02020603050405020304" pitchFamily="18" charset="0"/>
                <a:ea typeface="Calibri" panose="020F0502020204030204" pitchFamily="34" charset="0"/>
              </a:rPr>
              <a:t>vārīšanos…zemestrīce puķupodā. </a:t>
            </a:r>
            <a:endParaRPr lang="lv-LV" sz="1800" dirty="0">
              <a:solidFill>
                <a:schemeClr val="tx1"/>
              </a:solidFill>
            </a:endParaRPr>
          </a:p>
        </p:txBody>
      </p:sp>
      <p:sp>
        <p:nvSpPr>
          <p:cNvPr id="3" name="Satura vietturis 2"/>
          <p:cNvSpPr>
            <a:spLocks noGrp="1"/>
          </p:cNvSpPr>
          <p:nvPr>
            <p:ph idx="1"/>
          </p:nvPr>
        </p:nvSpPr>
        <p:spPr>
          <a:xfrm>
            <a:off x="677334" y="1436915"/>
            <a:ext cx="8596668" cy="4859382"/>
          </a:xfrm>
        </p:spPr>
        <p:txBody>
          <a:bodyPr>
            <a:normAutofit fontScale="77500" lnSpcReduction="20000"/>
          </a:bodyPr>
          <a:lstStyle/>
          <a:p>
            <a:pPr marL="0" indent="0">
              <a:buNone/>
            </a:pPr>
            <a:r>
              <a:rPr lang="lv-LV" sz="2100" b="1" dirty="0" smtClean="0"/>
              <a:t>Improvizēti stāsti : </a:t>
            </a:r>
            <a:endParaRPr lang="lv-LV" sz="2100" b="1" dirty="0"/>
          </a:p>
          <a:p>
            <a:r>
              <a:rPr lang="lv-LV" dirty="0" smtClean="0"/>
              <a:t>Kas caurvij visu nometni</a:t>
            </a:r>
          </a:p>
          <a:p>
            <a:r>
              <a:rPr lang="lv-LV" dirty="0" smtClean="0"/>
              <a:t>Stāsti vienai dienai</a:t>
            </a:r>
          </a:p>
          <a:p>
            <a:r>
              <a:rPr lang="lv-LV" dirty="0" smtClean="0"/>
              <a:t>Stāsts kā spēle ( pasaka/stāsts žandros, mūsdienās, nākotnē, actiņas, pa vārdam, pa teikumam )</a:t>
            </a:r>
          </a:p>
          <a:p>
            <a:pPr marL="0" indent="0">
              <a:buNone/>
            </a:pPr>
            <a:r>
              <a:rPr lang="lv-LV" sz="2100" b="1" dirty="0" smtClean="0"/>
              <a:t>Stāsta veidošanas pamatprincipi: </a:t>
            </a:r>
          </a:p>
          <a:p>
            <a:r>
              <a:rPr lang="lv-LV" dirty="0" smtClean="0"/>
              <a:t>Pirmstāsts</a:t>
            </a:r>
          </a:p>
          <a:p>
            <a:r>
              <a:rPr lang="lv-LV" dirty="0" smtClean="0"/>
              <a:t>Platforma </a:t>
            </a:r>
            <a:r>
              <a:rPr lang="lv-LV" dirty="0"/>
              <a:t>(laiks un vide)</a:t>
            </a:r>
          </a:p>
          <a:p>
            <a:r>
              <a:rPr lang="lv-LV" dirty="0" smtClean="0"/>
              <a:t>Tēli </a:t>
            </a:r>
            <a:r>
              <a:rPr lang="lv-LV" dirty="0"/>
              <a:t>un to fobijas(sirds-sāpes)</a:t>
            </a:r>
          </a:p>
          <a:p>
            <a:r>
              <a:rPr lang="lv-LV" dirty="0" smtClean="0"/>
              <a:t>Pretdarbība </a:t>
            </a:r>
            <a:r>
              <a:rPr lang="lv-LV" dirty="0"/>
              <a:t>(fobijas pārvēršas problēmā) </a:t>
            </a:r>
          </a:p>
          <a:p>
            <a:r>
              <a:rPr lang="lv-LV" dirty="0" smtClean="0"/>
              <a:t>Intriga- </a:t>
            </a:r>
            <a:r>
              <a:rPr lang="lv-LV" dirty="0"/>
              <a:t>notikumu attīstības gaitu veicinoša interese-noslēpums, kas atklāsies vēlāk, āķītis</a:t>
            </a:r>
          </a:p>
          <a:p>
            <a:r>
              <a:rPr lang="lv-LV" dirty="0" smtClean="0"/>
              <a:t>Negaidītais </a:t>
            </a:r>
            <a:r>
              <a:rPr lang="lv-LV" dirty="0"/>
              <a:t>(Te pēkšņi, kādu dienu, nez no kurienes, izrādījās) </a:t>
            </a:r>
          </a:p>
          <a:p>
            <a:r>
              <a:rPr lang="lv-LV" dirty="0" smtClean="0"/>
              <a:t>Iespējams </a:t>
            </a:r>
            <a:r>
              <a:rPr lang="lv-LV" dirty="0"/>
              <a:t>veidot kā atkārtošanās apli.</a:t>
            </a:r>
          </a:p>
          <a:p>
            <a:r>
              <a:rPr lang="lv-LV" dirty="0" smtClean="0"/>
              <a:t>Problēmas sakāpināšana.Kulminācija vai konflikts</a:t>
            </a:r>
            <a:endParaRPr lang="lv-LV" dirty="0"/>
          </a:p>
          <a:p>
            <a:r>
              <a:rPr lang="lv-LV" dirty="0" smtClean="0"/>
              <a:t>Atrisinājums </a:t>
            </a:r>
            <a:r>
              <a:rPr lang="lv-LV" dirty="0"/>
              <a:t>ar uzvaru vai izlīgšanu, ar precībām vai….daudzpunktu</a:t>
            </a:r>
            <a:r>
              <a:rPr lang="lv-LV" dirty="0" smtClean="0"/>
              <a:t>..</a:t>
            </a:r>
          </a:p>
          <a:p>
            <a:r>
              <a:rPr lang="lv-LV" dirty="0" smtClean="0"/>
              <a:t>Punkts. Aforisms.Tilts </a:t>
            </a:r>
          </a:p>
          <a:p>
            <a:pPr marL="0" indent="0">
              <a:buNone/>
            </a:pPr>
            <a:r>
              <a:rPr lang="lv-LV" dirty="0" smtClean="0">
                <a:solidFill>
                  <a:srgbClr val="FF0000"/>
                </a:solidFill>
              </a:rPr>
              <a:t>                                                 </a:t>
            </a:r>
            <a:endParaRPr lang="lv-LV" dirty="0" smtClean="0"/>
          </a:p>
          <a:p>
            <a:endParaRPr lang="lv-LV" dirty="0"/>
          </a:p>
        </p:txBody>
      </p:sp>
      <p:pic>
        <p:nvPicPr>
          <p:cNvPr id="4" name="Attēls 3"/>
          <p:cNvPicPr>
            <a:picLocks noChangeAspect="1"/>
          </p:cNvPicPr>
          <p:nvPr/>
        </p:nvPicPr>
        <p:blipFill>
          <a:blip r:embed="rId3"/>
          <a:stretch>
            <a:fillRect/>
          </a:stretch>
        </p:blipFill>
        <p:spPr>
          <a:xfrm>
            <a:off x="7215189" y="908840"/>
            <a:ext cx="2058813" cy="1284052"/>
          </a:xfrm>
          <a:prstGeom prst="rect">
            <a:avLst/>
          </a:prstGeom>
        </p:spPr>
      </p:pic>
    </p:spTree>
    <p:extLst>
      <p:ext uri="{BB962C8B-B14F-4D97-AF65-F5344CB8AC3E}">
        <p14:creationId xmlns:p14="http://schemas.microsoft.com/office/powerpoint/2010/main" val="1962385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Šķautne">
  <a:themeElements>
    <a:clrScheme name="Šķautn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Šķautn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ķautn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7544</TotalTime>
  <Words>1332</Words>
  <Application>Microsoft Office PowerPoint</Application>
  <PresentationFormat>Platekrāna</PresentationFormat>
  <Paragraphs>154</Paragraphs>
  <Slides>13</Slides>
  <Notes>10</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13</vt:i4>
      </vt:variant>
    </vt:vector>
  </HeadingPairs>
  <TitlesOfParts>
    <vt:vector size="20" baseType="lpstr">
      <vt:lpstr>Arial</vt:lpstr>
      <vt:lpstr>Calibri</vt:lpstr>
      <vt:lpstr>Symbol</vt:lpstr>
      <vt:lpstr>Times New Roman</vt:lpstr>
      <vt:lpstr>Trebuchet MS</vt:lpstr>
      <vt:lpstr>Wingdings 3</vt:lpstr>
      <vt:lpstr>Šķautne</vt:lpstr>
      <vt:lpstr>           Radošuma un improvizācijas metožu pielietojums nometnēs</vt:lpstr>
      <vt:lpstr>Radošuma nozīme  Izglītības galvenais mērķis ir izveidot cilvēkus, kuri spēj paveikt kaut ko jaunu, nevis tikai atkārtot to, ko darījušas iepriekšējās paaudzes, - radošus cilvēkus, kuri spēj izgudrot un atklāt.                                                          Žans Piažē </vt:lpstr>
      <vt:lpstr>Radošuma nozīme nometnē</vt:lpstr>
      <vt:lpstr>Radošuma motivācijas nozīme</vt:lpstr>
      <vt:lpstr>Zemapziņas izmantošana</vt:lpstr>
      <vt:lpstr>Iztēles aktualitāte mūsdienu izglītības sistēmā </vt:lpstr>
      <vt:lpstr> Špikeri radošuma pamodināšanai_1</vt:lpstr>
      <vt:lpstr>Špikeri radošuma pamodināšanai_2</vt:lpstr>
      <vt:lpstr>Improvizētās spēles-Pamatvērtības+situācija Improvizācija ir  kā garainis, kas veicina vārīšanos…zemestrīce puķupodā. </vt:lpstr>
      <vt:lpstr>Dživrišs kā ideāla spēles metode nometnei           -Svarīgākais ir emocija, intonācija, žesti, pauzes, dažādība                   - Visi alfabēta burti un «dialekti»                   - «Īsto»vārdu iestarpināšana                   -  Burta spēles </vt:lpstr>
      <vt:lpstr>  Vēl improvizācijas spēļu tehnikas</vt:lpstr>
      <vt:lpstr>…</vt:lpstr>
      <vt:lpstr>Kas palīdz tapt kopstāstiem?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Nometnes satura caurviju darbība, vienojošais stāsts, temporitms</dc:title>
  <dc:creator>User</dc:creator>
  <cp:lastModifiedBy>User</cp:lastModifiedBy>
  <cp:revision>75</cp:revision>
  <dcterms:created xsi:type="dcterms:W3CDTF">2021-12-11T09:01:46Z</dcterms:created>
  <dcterms:modified xsi:type="dcterms:W3CDTF">2022-02-16T08:00:29Z</dcterms:modified>
</cp:coreProperties>
</file>