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0"/>
  </p:notesMasterIdLst>
  <p:sldIdLst>
    <p:sldId id="256" r:id="rId2"/>
    <p:sldId id="257" r:id="rId3"/>
    <p:sldId id="258" r:id="rId4"/>
    <p:sldId id="259" r:id="rId5"/>
    <p:sldId id="285" r:id="rId6"/>
    <p:sldId id="260" r:id="rId7"/>
    <p:sldId id="261" r:id="rId8"/>
    <p:sldId id="262" r:id="rId9"/>
    <p:sldId id="263" r:id="rId10"/>
    <p:sldId id="264" r:id="rId11"/>
    <p:sldId id="284" r:id="rId12"/>
    <p:sldId id="265" r:id="rId13"/>
    <p:sldId id="266" r:id="rId14"/>
    <p:sldId id="267" r:id="rId15"/>
    <p:sldId id="268" r:id="rId16"/>
    <p:sldId id="269" r:id="rId17"/>
    <p:sldId id="270" r:id="rId18"/>
    <p:sldId id="271" r:id="rId19"/>
    <p:sldId id="272" r:id="rId20"/>
    <p:sldId id="273" r:id="rId21"/>
    <p:sldId id="274" r:id="rId22"/>
    <p:sldId id="281" r:id="rId23"/>
    <p:sldId id="275" r:id="rId24"/>
    <p:sldId id="276" r:id="rId25"/>
    <p:sldId id="277" r:id="rId26"/>
    <p:sldId id="282" r:id="rId27"/>
    <p:sldId id="279"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640" autoAdjust="0"/>
    <p:restoredTop sz="81291" autoAdjust="0"/>
  </p:normalViewPr>
  <p:slideViewPr>
    <p:cSldViewPr snapToGrid="0">
      <p:cViewPr varScale="1">
        <p:scale>
          <a:sx n="67" d="100"/>
          <a:sy n="67" d="100"/>
        </p:scale>
        <p:origin x="171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gors Buķis-Fleitmanis" userId="ae8593c40e5a0a08" providerId="LiveId" clId="{C19AD7C6-2D1C-499E-B0AA-88DB6D796E32}"/>
    <pc:docChg chg="modSld">
      <pc:chgData name="Igors Buķis-Fleitmanis" userId="ae8593c40e5a0a08" providerId="LiveId" clId="{C19AD7C6-2D1C-499E-B0AA-88DB6D796E32}" dt="2023-03-27T05:24:40.188" v="1" actId="20577"/>
      <pc:docMkLst>
        <pc:docMk/>
      </pc:docMkLst>
      <pc:sldChg chg="modSp mod">
        <pc:chgData name="Igors Buķis-Fleitmanis" userId="ae8593c40e5a0a08" providerId="LiveId" clId="{C19AD7C6-2D1C-499E-B0AA-88DB6D796E32}" dt="2023-03-27T05:24:40.188" v="1" actId="20577"/>
        <pc:sldMkLst>
          <pc:docMk/>
          <pc:sldMk cId="424430668" sldId="273"/>
        </pc:sldMkLst>
        <pc:spChg chg="mod">
          <ac:chgData name="Igors Buķis-Fleitmanis" userId="ae8593c40e5a0a08" providerId="LiveId" clId="{C19AD7C6-2D1C-499E-B0AA-88DB6D796E32}" dt="2023-03-27T05:24:40.188" v="1" actId="20577"/>
          <ac:spMkLst>
            <pc:docMk/>
            <pc:sldMk cId="424430668" sldId="273"/>
            <ac:spMk id="2" creationId="{335A605B-4117-C4E1-8F2F-33D602303BF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C77ADC-FA0E-4E35-AC8D-8FE5FAB803A5}" type="datetimeFigureOut">
              <a:rPr lang="lv-LV" smtClean="0"/>
              <a:t>23.10.2023</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37B06-408C-49E6-8BE3-139DAC66640B}" type="slidenum">
              <a:rPr lang="lv-LV" smtClean="0"/>
              <a:t>‹#›</a:t>
            </a:fld>
            <a:endParaRPr lang="lv-LV"/>
          </a:p>
        </p:txBody>
      </p:sp>
    </p:spTree>
    <p:extLst>
      <p:ext uri="{BB962C8B-B14F-4D97-AF65-F5344CB8AC3E}">
        <p14:creationId xmlns:p14="http://schemas.microsoft.com/office/powerpoint/2010/main" val="157882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Izglītības procesa nodalīšana no bērnu nometņu darbības. Divi atšķirīgi procesi, ar dažādiem mērķiem.</a:t>
            </a:r>
          </a:p>
        </p:txBody>
      </p:sp>
      <p:sp>
        <p:nvSpPr>
          <p:cNvPr id="4" name="Slaida numura vietturis 3"/>
          <p:cNvSpPr>
            <a:spLocks noGrp="1"/>
          </p:cNvSpPr>
          <p:nvPr>
            <p:ph type="sldNum" sz="quarter" idx="5"/>
          </p:nvPr>
        </p:nvSpPr>
        <p:spPr/>
        <p:txBody>
          <a:bodyPr/>
          <a:lstStyle/>
          <a:p>
            <a:fld id="{26037B06-408C-49E6-8BE3-139DAC66640B}" type="slidenum">
              <a:rPr lang="lv-LV" smtClean="0"/>
              <a:t>6</a:t>
            </a:fld>
            <a:endParaRPr lang="lv-LV"/>
          </a:p>
        </p:txBody>
      </p:sp>
    </p:spTree>
    <p:extLst>
      <p:ext uri="{BB962C8B-B14F-4D97-AF65-F5344CB8AC3E}">
        <p14:creationId xmlns:p14="http://schemas.microsoft.com/office/powerpoint/2010/main" val="870586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Par informācijas izplatīšanas aizliegumu, iekļaut nosacījumu gan darba kārtības noteikumos, gan līgumos ar iesaistīto personālu.</a:t>
            </a:r>
          </a:p>
          <a:p>
            <a:r>
              <a:rPr lang="lv-LV" dirty="0"/>
              <a:t>Par BTAL 72. panta prasībām.</a:t>
            </a:r>
          </a:p>
        </p:txBody>
      </p:sp>
      <p:sp>
        <p:nvSpPr>
          <p:cNvPr id="4" name="Slaida numura vietturis 3"/>
          <p:cNvSpPr>
            <a:spLocks noGrp="1"/>
          </p:cNvSpPr>
          <p:nvPr>
            <p:ph type="sldNum" sz="quarter" idx="5"/>
          </p:nvPr>
        </p:nvSpPr>
        <p:spPr/>
        <p:txBody>
          <a:bodyPr/>
          <a:lstStyle/>
          <a:p>
            <a:fld id="{26037B06-408C-49E6-8BE3-139DAC66640B}" type="slidenum">
              <a:rPr lang="lv-LV" smtClean="0"/>
              <a:t>7</a:t>
            </a:fld>
            <a:endParaRPr lang="lv-LV"/>
          </a:p>
        </p:txBody>
      </p:sp>
    </p:spTree>
    <p:extLst>
      <p:ext uri="{BB962C8B-B14F-4D97-AF65-F5344CB8AC3E}">
        <p14:creationId xmlns:p14="http://schemas.microsoft.com/office/powerpoint/2010/main" val="1697773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just"/>
            <a:r>
              <a:rPr lang="lv-LV" b="0" i="0" dirty="0">
                <a:solidFill>
                  <a:srgbClr val="414142"/>
                </a:solidFill>
                <a:effectLst/>
                <a:latin typeface="Arial" panose="020B0604020202020204" pitchFamily="34" charset="0"/>
              </a:rPr>
              <a:t>9. Šo noteikumu 8.5. un 8.6.apakšpunktā minētais atzinumus nav nepieciešams:</a:t>
            </a:r>
          </a:p>
          <a:p>
            <a:pPr algn="just"/>
            <a:r>
              <a:rPr lang="lv-LV" b="0" i="0" dirty="0">
                <a:solidFill>
                  <a:srgbClr val="414142"/>
                </a:solidFill>
                <a:effectLst/>
                <a:latin typeface="Arial" panose="020B0604020202020204" pitchFamily="34" charset="0"/>
              </a:rPr>
              <a:t>9.1. nometnei ārpus telpām;</a:t>
            </a:r>
          </a:p>
          <a:p>
            <a:pPr algn="just"/>
            <a:r>
              <a:rPr lang="lv-LV" b="0" i="0" dirty="0">
                <a:solidFill>
                  <a:srgbClr val="414142"/>
                </a:solidFill>
                <a:effectLst/>
                <a:latin typeface="Arial" panose="020B0604020202020204" pitchFamily="34" charset="0"/>
              </a:rPr>
              <a:t>9.2. nometnei telpās un ārpus telpām par nometnes darbību ārpus telpām;</a:t>
            </a:r>
          </a:p>
          <a:p>
            <a:pPr algn="just"/>
            <a:r>
              <a:rPr lang="lv-LV" b="0" i="0" dirty="0">
                <a:solidFill>
                  <a:srgbClr val="414142"/>
                </a:solidFill>
                <a:effectLst/>
                <a:latin typeface="Arial" panose="020B0604020202020204" pitchFamily="34" charset="0"/>
              </a:rPr>
              <a:t>9.3. ja attiecīgais atzinums par nometnes norises vietu jau ir un tam nav beidzies termiņš;</a:t>
            </a:r>
          </a:p>
          <a:p>
            <a:pPr algn="just"/>
            <a:r>
              <a:rPr lang="lv-LV" b="0" i="0" dirty="0">
                <a:solidFill>
                  <a:srgbClr val="414142"/>
                </a:solidFill>
                <a:effectLst/>
                <a:latin typeface="Arial" panose="020B0604020202020204" pitchFamily="34" charset="0"/>
              </a:rPr>
              <a:t>9.4. ja mainās nometnes veids no diennakts nometnes uz dienas nometni.</a:t>
            </a:r>
          </a:p>
        </p:txBody>
      </p:sp>
      <p:sp>
        <p:nvSpPr>
          <p:cNvPr id="4" name="Slaida numura vietturis 3"/>
          <p:cNvSpPr>
            <a:spLocks noGrp="1"/>
          </p:cNvSpPr>
          <p:nvPr>
            <p:ph type="sldNum" sz="quarter" idx="5"/>
          </p:nvPr>
        </p:nvSpPr>
        <p:spPr/>
        <p:txBody>
          <a:bodyPr/>
          <a:lstStyle/>
          <a:p>
            <a:fld id="{26037B06-408C-49E6-8BE3-139DAC66640B}" type="slidenum">
              <a:rPr lang="lv-LV" smtClean="0"/>
              <a:t>15</a:t>
            </a:fld>
            <a:endParaRPr lang="lv-LV"/>
          </a:p>
        </p:txBody>
      </p:sp>
    </p:spTree>
    <p:extLst>
      <p:ext uri="{BB962C8B-B14F-4D97-AF65-F5344CB8AC3E}">
        <p14:creationId xmlns:p14="http://schemas.microsoft.com/office/powerpoint/2010/main" val="1994544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26037B06-408C-49E6-8BE3-139DAC66640B}" type="slidenum">
              <a:rPr lang="lv-LV" smtClean="0"/>
              <a:t>24</a:t>
            </a:fld>
            <a:endParaRPr lang="lv-LV"/>
          </a:p>
        </p:txBody>
      </p:sp>
    </p:spTree>
    <p:extLst>
      <p:ext uri="{BB962C8B-B14F-4D97-AF65-F5344CB8AC3E}">
        <p14:creationId xmlns:p14="http://schemas.microsoft.com/office/powerpoint/2010/main" val="1809126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lv-LV"/>
              <a:t>Rediģēt šablona virsraksta stilu</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CD154DE-ADC9-4829-A45F-906D6043CCBD}" type="datetime1">
              <a:rPr lang="lv-LV" smtClean="0"/>
              <a:t>23.10.2023</a:t>
            </a:fld>
            <a:endParaRPr lang="lv-LV"/>
          </a:p>
        </p:txBody>
      </p:sp>
      <p:sp>
        <p:nvSpPr>
          <p:cNvPr id="5" name="Footer Placeholder 4"/>
          <p:cNvSpPr>
            <a:spLocks noGrp="1"/>
          </p:cNvSpPr>
          <p:nvPr>
            <p:ph type="ftr" sz="quarter" idx="11"/>
          </p:nvPr>
        </p:nvSpPr>
        <p:spPr>
          <a:xfrm>
            <a:off x="1371600" y="4323845"/>
            <a:ext cx="6400800" cy="365125"/>
          </a:xfrm>
        </p:spPr>
        <p:txBody>
          <a:bodyPr/>
          <a:lstStyle/>
          <a:p>
            <a:endParaRPr lang="lv-LV"/>
          </a:p>
        </p:txBody>
      </p:sp>
      <p:sp>
        <p:nvSpPr>
          <p:cNvPr id="6" name="Slide Number Placeholder 5"/>
          <p:cNvSpPr>
            <a:spLocks noGrp="1"/>
          </p:cNvSpPr>
          <p:nvPr>
            <p:ph type="sldNum" sz="quarter" idx="12"/>
          </p:nvPr>
        </p:nvSpPr>
        <p:spPr>
          <a:xfrm>
            <a:off x="8077200" y="1430866"/>
            <a:ext cx="2743200" cy="365125"/>
          </a:xfrm>
        </p:spPr>
        <p:txBody>
          <a:bodyPr/>
          <a:lstStyle/>
          <a:p>
            <a:fld id="{E8248C7C-30DC-46F8-B0C5-1396CE183DB7}" type="slidenum">
              <a:rPr lang="lv-LV" smtClean="0"/>
              <a:t>‹#›</a:t>
            </a:fld>
            <a:endParaRPr lang="lv-LV"/>
          </a:p>
        </p:txBody>
      </p:sp>
    </p:spTree>
    <p:extLst>
      <p:ext uri="{BB962C8B-B14F-4D97-AF65-F5344CB8AC3E}">
        <p14:creationId xmlns:p14="http://schemas.microsoft.com/office/powerpoint/2010/main" val="2538937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āmas 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8514B509-5150-49BC-9BA4-D26DACF36C84}" type="datetime1">
              <a:rPr lang="lv-LV" smtClean="0"/>
              <a:t>23.10.2023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8248C7C-30DC-46F8-B0C5-1396CE183DB7}" type="slidenum">
              <a:rPr lang="lv-LV" smtClean="0"/>
              <a:t>‹#›</a:t>
            </a:fld>
            <a:endParaRPr lang="lv-LV"/>
          </a:p>
        </p:txBody>
      </p:sp>
    </p:spTree>
    <p:extLst>
      <p:ext uri="{BB962C8B-B14F-4D97-AF65-F5344CB8AC3E}">
        <p14:creationId xmlns:p14="http://schemas.microsoft.com/office/powerpoint/2010/main" val="3477247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Virsraksts un paraksts">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lv-LV"/>
              <a:t>Rediģēt šablona virsraksta stilu</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8EE540D-BF2A-4C7F-B37D-F5BE3B766D14}" type="datetime1">
              <a:rPr lang="lv-LV" smtClean="0"/>
              <a:t>23.10.2023</a:t>
            </a:fld>
            <a:endParaRPr lang="lv-LV"/>
          </a:p>
        </p:txBody>
      </p:sp>
      <p:sp>
        <p:nvSpPr>
          <p:cNvPr id="6" name="Footer Placeholder 5"/>
          <p:cNvSpPr>
            <a:spLocks noGrp="1"/>
          </p:cNvSpPr>
          <p:nvPr>
            <p:ph type="ftr" sz="quarter" idx="11"/>
          </p:nvPr>
        </p:nvSpPr>
        <p:spPr>
          <a:xfrm>
            <a:off x="685800" y="379941"/>
            <a:ext cx="6991492" cy="365125"/>
          </a:xfrm>
        </p:spPr>
        <p:txBody>
          <a:bodyPr/>
          <a:lstStyle/>
          <a:p>
            <a:endParaRPr lang="lv-LV"/>
          </a:p>
        </p:txBody>
      </p:sp>
      <p:sp>
        <p:nvSpPr>
          <p:cNvPr id="7" name="Slide Number Placeholder 6"/>
          <p:cNvSpPr>
            <a:spLocks noGrp="1"/>
          </p:cNvSpPr>
          <p:nvPr>
            <p:ph type="sldNum" sz="quarter" idx="12"/>
          </p:nvPr>
        </p:nvSpPr>
        <p:spPr>
          <a:xfrm>
            <a:off x="10862452" y="381000"/>
            <a:ext cx="643748" cy="365125"/>
          </a:xfrm>
        </p:spPr>
        <p:txBody>
          <a:bodyPr/>
          <a:lstStyle/>
          <a:p>
            <a:fld id="{E8248C7C-30DC-46F8-B0C5-1396CE183DB7}" type="slidenum">
              <a:rPr lang="lv-LV" smtClean="0"/>
              <a:t>‹#›</a:t>
            </a:fld>
            <a:endParaRPr lang="lv-LV"/>
          </a:p>
        </p:txBody>
      </p:sp>
    </p:spTree>
    <p:extLst>
      <p:ext uri="{BB962C8B-B14F-4D97-AF65-F5344CB8AC3E}">
        <p14:creationId xmlns:p14="http://schemas.microsoft.com/office/powerpoint/2010/main" val="408951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āts ar parakstu">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lv-LV"/>
              <a:t>Rediģēt šablona virsraksta stilu</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F8C53C1-C434-4DD2-9B2B-300A6E286EFD}" type="datetime1">
              <a:rPr lang="lv-LV" smtClean="0"/>
              <a:t>23.10.2023</a:t>
            </a:fld>
            <a:endParaRPr lang="lv-LV"/>
          </a:p>
        </p:txBody>
      </p:sp>
      <p:sp>
        <p:nvSpPr>
          <p:cNvPr id="6" name="Footer Placeholder 5"/>
          <p:cNvSpPr>
            <a:spLocks noGrp="1"/>
          </p:cNvSpPr>
          <p:nvPr>
            <p:ph type="ftr" sz="quarter" idx="11"/>
          </p:nvPr>
        </p:nvSpPr>
        <p:spPr>
          <a:xfrm>
            <a:off x="685800" y="379941"/>
            <a:ext cx="6991492" cy="365125"/>
          </a:xfrm>
        </p:spPr>
        <p:txBody>
          <a:bodyPr/>
          <a:lstStyle/>
          <a:p>
            <a:endParaRPr lang="lv-LV"/>
          </a:p>
        </p:txBody>
      </p:sp>
      <p:sp>
        <p:nvSpPr>
          <p:cNvPr id="7" name="Slide Number Placeholder 6"/>
          <p:cNvSpPr>
            <a:spLocks noGrp="1"/>
          </p:cNvSpPr>
          <p:nvPr>
            <p:ph type="sldNum" sz="quarter" idx="12"/>
          </p:nvPr>
        </p:nvSpPr>
        <p:spPr>
          <a:xfrm>
            <a:off x="10862452" y="381000"/>
            <a:ext cx="643748" cy="365125"/>
          </a:xfrm>
        </p:spPr>
        <p:txBody>
          <a:bodyPr/>
          <a:lstStyle/>
          <a:p>
            <a:fld id="{E8248C7C-30DC-46F8-B0C5-1396CE183DB7}" type="slidenum">
              <a:rPr lang="lv-LV" smtClean="0"/>
              <a:t>‹#›</a:t>
            </a:fld>
            <a:endParaRPr lang="lv-LV"/>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56931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Vizītkart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lv-LV"/>
              <a:t>Rediģēt šablona virsraksta stilu</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C3E7677-FB63-439D-8893-99059CBBDD16}" type="datetime1">
              <a:rPr lang="lv-LV" smtClean="0"/>
              <a:t>23.10.2023</a:t>
            </a:fld>
            <a:endParaRPr lang="lv-LV"/>
          </a:p>
        </p:txBody>
      </p:sp>
      <p:sp>
        <p:nvSpPr>
          <p:cNvPr id="6" name="Footer Placeholder 5"/>
          <p:cNvSpPr>
            <a:spLocks noGrp="1"/>
          </p:cNvSpPr>
          <p:nvPr>
            <p:ph type="ftr" sz="quarter" idx="11"/>
          </p:nvPr>
        </p:nvSpPr>
        <p:spPr>
          <a:xfrm>
            <a:off x="685800" y="378883"/>
            <a:ext cx="6991492" cy="365125"/>
          </a:xfrm>
        </p:spPr>
        <p:txBody>
          <a:bodyPr/>
          <a:lstStyle/>
          <a:p>
            <a:endParaRPr lang="lv-LV"/>
          </a:p>
        </p:txBody>
      </p:sp>
      <p:sp>
        <p:nvSpPr>
          <p:cNvPr id="7" name="Slide Number Placeholder 6"/>
          <p:cNvSpPr>
            <a:spLocks noGrp="1"/>
          </p:cNvSpPr>
          <p:nvPr>
            <p:ph type="sldNum" sz="quarter" idx="12"/>
          </p:nvPr>
        </p:nvSpPr>
        <p:spPr>
          <a:xfrm>
            <a:off x="10862452" y="381000"/>
            <a:ext cx="643748" cy="365125"/>
          </a:xfrm>
        </p:spPr>
        <p:txBody>
          <a:bodyPr/>
          <a:lstStyle/>
          <a:p>
            <a:fld id="{E8248C7C-30DC-46F8-B0C5-1396CE183DB7}" type="slidenum">
              <a:rPr lang="lv-LV" smtClean="0"/>
              <a:t>‹#›</a:t>
            </a:fld>
            <a:endParaRPr lang="lv-LV"/>
          </a:p>
        </p:txBody>
      </p:sp>
    </p:spTree>
    <p:extLst>
      <p:ext uri="{BB962C8B-B14F-4D97-AF65-F5344CB8AC3E}">
        <p14:creationId xmlns:p14="http://schemas.microsoft.com/office/powerpoint/2010/main" val="2373433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a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lv-LV"/>
              <a:t>Rediģēt šablona virsraksta stilu</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3" name="Date Placeholder 2"/>
          <p:cNvSpPr>
            <a:spLocks noGrp="1"/>
          </p:cNvSpPr>
          <p:nvPr>
            <p:ph type="dt" sz="half" idx="10"/>
          </p:nvPr>
        </p:nvSpPr>
        <p:spPr/>
        <p:txBody>
          <a:bodyPr/>
          <a:lstStyle/>
          <a:p>
            <a:fld id="{0E940859-41C9-4B01-92B7-A9485F956D98}" type="datetime1">
              <a:rPr lang="lv-LV" smtClean="0"/>
              <a:t>23.10.2023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8248C7C-30DC-46F8-B0C5-1396CE183DB7}" type="slidenum">
              <a:rPr lang="lv-LV" smtClean="0"/>
              <a:t>‹#›</a:t>
            </a:fld>
            <a:endParaRPr lang="lv-LV"/>
          </a:p>
        </p:txBody>
      </p:sp>
    </p:spTree>
    <p:extLst>
      <p:ext uri="{BB962C8B-B14F-4D97-AF65-F5344CB8AC3E}">
        <p14:creationId xmlns:p14="http://schemas.microsoft.com/office/powerpoint/2010/main" val="780959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ttēlu kolonna">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lv-LV"/>
              <a:t>Rediģēt šablona virsraksta stilu</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3" name="Date Placeholder 2"/>
          <p:cNvSpPr>
            <a:spLocks noGrp="1"/>
          </p:cNvSpPr>
          <p:nvPr>
            <p:ph type="dt" sz="half" idx="10"/>
          </p:nvPr>
        </p:nvSpPr>
        <p:spPr/>
        <p:txBody>
          <a:bodyPr/>
          <a:lstStyle/>
          <a:p>
            <a:fld id="{5155A9FC-5824-4142-A770-7B46EB2337DC}" type="datetime1">
              <a:rPr lang="lv-LV" smtClean="0"/>
              <a:t>23.10.2023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8248C7C-30DC-46F8-B0C5-1396CE183DB7}" type="slidenum">
              <a:rPr lang="lv-LV" smtClean="0"/>
              <a:t>‹#›</a:t>
            </a:fld>
            <a:endParaRPr lang="lv-LV"/>
          </a:p>
        </p:txBody>
      </p:sp>
    </p:spTree>
    <p:extLst>
      <p:ext uri="{BB962C8B-B14F-4D97-AF65-F5344CB8AC3E}">
        <p14:creationId xmlns:p14="http://schemas.microsoft.com/office/powerpoint/2010/main" val="1303812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7EBC7297-3C15-4886-B8E5-7C4C0DED601F}" type="datetime1">
              <a:rPr lang="lv-LV" smtClean="0"/>
              <a:t>23.10.2023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8248C7C-30DC-46F8-B0C5-1396CE183DB7}" type="slidenum">
              <a:rPr lang="lv-LV" smtClean="0"/>
              <a:t>‹#›</a:t>
            </a:fld>
            <a:endParaRPr lang="lv-LV"/>
          </a:p>
        </p:txBody>
      </p:sp>
    </p:spTree>
    <p:extLst>
      <p:ext uri="{BB962C8B-B14F-4D97-AF65-F5344CB8AC3E}">
        <p14:creationId xmlns:p14="http://schemas.microsoft.com/office/powerpoint/2010/main" val="3401470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kāls virsraksts un teksts">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lv-LV"/>
              <a:t>Rediģēt šablona virsraksta stilu</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0367A28-8AD7-4222-8367-27301724E2B2}" type="datetime1">
              <a:rPr lang="lv-LV" smtClean="0"/>
              <a:t>23.10.2023</a:t>
            </a:fld>
            <a:endParaRPr lang="lv-LV"/>
          </a:p>
        </p:txBody>
      </p:sp>
      <p:sp>
        <p:nvSpPr>
          <p:cNvPr id="5" name="Footer Placeholder 4"/>
          <p:cNvSpPr>
            <a:spLocks noGrp="1"/>
          </p:cNvSpPr>
          <p:nvPr>
            <p:ph type="ftr" sz="quarter" idx="11"/>
          </p:nvPr>
        </p:nvSpPr>
        <p:spPr>
          <a:xfrm>
            <a:off x="685800" y="381000"/>
            <a:ext cx="6991492" cy="365125"/>
          </a:xfrm>
        </p:spPr>
        <p:txBody>
          <a:bodyPr/>
          <a:lstStyle/>
          <a:p>
            <a:endParaRPr lang="lv-LV"/>
          </a:p>
        </p:txBody>
      </p:sp>
      <p:sp>
        <p:nvSpPr>
          <p:cNvPr id="6" name="Slide Number Placeholder 5"/>
          <p:cNvSpPr>
            <a:spLocks noGrp="1"/>
          </p:cNvSpPr>
          <p:nvPr>
            <p:ph type="sldNum" sz="quarter" idx="12"/>
          </p:nvPr>
        </p:nvSpPr>
        <p:spPr>
          <a:xfrm>
            <a:off x="10862452" y="381000"/>
            <a:ext cx="643748" cy="365125"/>
          </a:xfrm>
        </p:spPr>
        <p:txBody>
          <a:bodyPr/>
          <a:lstStyle/>
          <a:p>
            <a:fld id="{E8248C7C-30DC-46F8-B0C5-1396CE183DB7}" type="slidenum">
              <a:rPr lang="lv-LV" smtClean="0"/>
              <a:t>‹#›</a:t>
            </a:fld>
            <a:endParaRPr lang="lv-LV"/>
          </a:p>
        </p:txBody>
      </p:sp>
    </p:spTree>
    <p:extLst>
      <p:ext uri="{BB962C8B-B14F-4D97-AF65-F5344CB8AC3E}">
        <p14:creationId xmlns:p14="http://schemas.microsoft.com/office/powerpoint/2010/main" val="111853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0357E5FC-7A39-4A6F-9046-3EE789F978B6}" type="datetime1">
              <a:rPr lang="lv-LV" smtClean="0"/>
              <a:t>23.10.2023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8248C7C-30DC-46F8-B0C5-1396CE183DB7}" type="slidenum">
              <a:rPr lang="lv-LV" smtClean="0"/>
              <a:t>‹#›</a:t>
            </a:fld>
            <a:endParaRPr lang="lv-LV"/>
          </a:p>
        </p:txBody>
      </p:sp>
    </p:spTree>
    <p:extLst>
      <p:ext uri="{BB962C8B-B14F-4D97-AF65-F5344CB8AC3E}">
        <p14:creationId xmlns:p14="http://schemas.microsoft.com/office/powerpoint/2010/main" val="192107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adaļas galven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lv-LV"/>
              <a:t>Rediģēt šablona virsraksta stilu</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C8D6675-DE87-4B61-AAD2-8CD2A4B916FE}" type="datetime1">
              <a:rPr lang="lv-LV" smtClean="0"/>
              <a:t>23.10.2023</a:t>
            </a:fld>
            <a:endParaRPr lang="lv-LV"/>
          </a:p>
        </p:txBody>
      </p:sp>
      <p:sp>
        <p:nvSpPr>
          <p:cNvPr id="5" name="Footer Placeholder 4"/>
          <p:cNvSpPr>
            <a:spLocks noGrp="1"/>
          </p:cNvSpPr>
          <p:nvPr>
            <p:ph type="ftr" sz="quarter" idx="11"/>
          </p:nvPr>
        </p:nvSpPr>
        <p:spPr>
          <a:xfrm>
            <a:off x="685800" y="381001"/>
            <a:ext cx="6991492" cy="364065"/>
          </a:xfrm>
        </p:spPr>
        <p:txBody>
          <a:bodyPr/>
          <a:lstStyle/>
          <a:p>
            <a:endParaRPr lang="lv-LV"/>
          </a:p>
        </p:txBody>
      </p:sp>
      <p:sp>
        <p:nvSpPr>
          <p:cNvPr id="6" name="Slide Number Placeholder 5"/>
          <p:cNvSpPr>
            <a:spLocks noGrp="1"/>
          </p:cNvSpPr>
          <p:nvPr>
            <p:ph type="sldNum" sz="quarter" idx="12"/>
          </p:nvPr>
        </p:nvSpPr>
        <p:spPr>
          <a:xfrm>
            <a:off x="10862452" y="381000"/>
            <a:ext cx="643748" cy="365125"/>
          </a:xfrm>
        </p:spPr>
        <p:txBody>
          <a:bodyPr/>
          <a:lstStyle/>
          <a:p>
            <a:fld id="{E8248C7C-30DC-46F8-B0C5-1396CE183DB7}" type="slidenum">
              <a:rPr lang="lv-LV" smtClean="0"/>
              <a:t>‹#›</a:t>
            </a:fld>
            <a:endParaRPr lang="lv-LV"/>
          </a:p>
        </p:txBody>
      </p:sp>
    </p:spTree>
    <p:extLst>
      <p:ext uri="{BB962C8B-B14F-4D97-AF65-F5344CB8AC3E}">
        <p14:creationId xmlns:p14="http://schemas.microsoft.com/office/powerpoint/2010/main" val="103060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fld id="{401C6D80-EBC8-4380-B28F-A397C2039549}" type="datetime1">
              <a:rPr lang="lv-LV" smtClean="0"/>
              <a:t>23.10.2023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8248C7C-30DC-46F8-B0C5-1396CE183DB7}" type="slidenum">
              <a:rPr lang="lv-LV" smtClean="0"/>
              <a:t>‹#›</a:t>
            </a:fld>
            <a:endParaRPr lang="lv-LV"/>
          </a:p>
        </p:txBody>
      </p:sp>
    </p:spTree>
    <p:extLst>
      <p:ext uri="{BB962C8B-B14F-4D97-AF65-F5344CB8AC3E}">
        <p14:creationId xmlns:p14="http://schemas.microsoft.com/office/powerpoint/2010/main" val="633129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lv-LV"/>
              <a:t>Rediģēt šablona virsraksta stilu</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Content Placeholder 3"/>
          <p:cNvSpPr>
            <a:spLocks noGrp="1"/>
          </p:cNvSpPr>
          <p:nvPr>
            <p:ph sz="half" idx="2"/>
          </p:nvPr>
        </p:nvSpPr>
        <p:spPr>
          <a:xfrm>
            <a:off x="685800" y="3132666"/>
            <a:ext cx="5311775" cy="3086019"/>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Content Placeholder 5"/>
          <p:cNvSpPr>
            <a:spLocks noGrp="1"/>
          </p:cNvSpPr>
          <p:nvPr>
            <p:ph sz="quarter" idx="4"/>
          </p:nvPr>
        </p:nvSpPr>
        <p:spPr>
          <a:xfrm>
            <a:off x="6172200" y="3132666"/>
            <a:ext cx="5334000" cy="3086019"/>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fld id="{C75C2772-BAF0-4109-A839-E3BB335B6B4F}" type="datetime1">
              <a:rPr lang="lv-LV" smtClean="0"/>
              <a:t>23.10.2023</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E8248C7C-30DC-46F8-B0C5-1396CE183DB7}" type="slidenum">
              <a:rPr lang="lv-LV" smtClean="0"/>
              <a:t>‹#›</a:t>
            </a:fld>
            <a:endParaRPr lang="lv-LV"/>
          </a:p>
        </p:txBody>
      </p:sp>
    </p:spTree>
    <p:extLst>
      <p:ext uri="{BB962C8B-B14F-4D97-AF65-F5344CB8AC3E}">
        <p14:creationId xmlns:p14="http://schemas.microsoft.com/office/powerpoint/2010/main" val="187252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Date Placeholder 2"/>
          <p:cNvSpPr>
            <a:spLocks noGrp="1"/>
          </p:cNvSpPr>
          <p:nvPr>
            <p:ph type="dt" sz="half" idx="10"/>
          </p:nvPr>
        </p:nvSpPr>
        <p:spPr/>
        <p:txBody>
          <a:bodyPr/>
          <a:lstStyle/>
          <a:p>
            <a:fld id="{5C9C9BA5-6498-40C6-A68D-F35B6838A035}" type="datetime1">
              <a:rPr lang="lv-LV" smtClean="0"/>
              <a:t>23.10.2023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8248C7C-30DC-46F8-B0C5-1396CE183DB7}" type="slidenum">
              <a:rPr lang="lv-LV" smtClean="0"/>
              <a:t>‹#›</a:t>
            </a:fld>
            <a:endParaRPr lang="lv-LV"/>
          </a:p>
        </p:txBody>
      </p:sp>
    </p:spTree>
    <p:extLst>
      <p:ext uri="{BB962C8B-B14F-4D97-AF65-F5344CB8AC3E}">
        <p14:creationId xmlns:p14="http://schemas.microsoft.com/office/powerpoint/2010/main" val="1256097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AF63F-55E4-42FE-BB26-BCCEAF24189E}" type="datetime1">
              <a:rPr lang="lv-LV" smtClean="0"/>
              <a:t>23.10.2023</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E8248C7C-30DC-46F8-B0C5-1396CE183DB7}" type="slidenum">
              <a:rPr lang="lv-LV" smtClean="0"/>
              <a:t>‹#›</a:t>
            </a:fld>
            <a:endParaRPr lang="lv-LV"/>
          </a:p>
        </p:txBody>
      </p:sp>
    </p:spTree>
    <p:extLst>
      <p:ext uri="{BB962C8B-B14F-4D97-AF65-F5344CB8AC3E}">
        <p14:creationId xmlns:p14="http://schemas.microsoft.com/office/powerpoint/2010/main" val="578931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lv-LV"/>
              <a:t>Rediģēt šablona virsraksta stilu</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9DADEC06-4D4F-4082-9A35-B44CF32CDF21}" type="datetime1">
              <a:rPr lang="lv-LV" smtClean="0"/>
              <a:t>23.10.2023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8248C7C-30DC-46F8-B0C5-1396CE183DB7}" type="slidenum">
              <a:rPr lang="lv-LV" smtClean="0"/>
              <a:t>‹#›</a:t>
            </a:fld>
            <a:endParaRPr lang="lv-LV"/>
          </a:p>
        </p:txBody>
      </p:sp>
    </p:spTree>
    <p:extLst>
      <p:ext uri="{BB962C8B-B14F-4D97-AF65-F5344CB8AC3E}">
        <p14:creationId xmlns:p14="http://schemas.microsoft.com/office/powerpoint/2010/main" val="315364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9227F6FA-198E-4458-AC1A-04BDCB2081CF}" type="datetime1">
              <a:rPr lang="lv-LV" smtClean="0"/>
              <a:t>23.10.2023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8248C7C-30DC-46F8-B0C5-1396CE183DB7}" type="slidenum">
              <a:rPr lang="lv-LV" smtClean="0"/>
              <a:t>‹#›</a:t>
            </a:fld>
            <a:endParaRPr lang="lv-LV"/>
          </a:p>
        </p:txBody>
      </p:sp>
    </p:spTree>
    <p:extLst>
      <p:ext uri="{BB962C8B-B14F-4D97-AF65-F5344CB8AC3E}">
        <p14:creationId xmlns:p14="http://schemas.microsoft.com/office/powerpoint/2010/main" val="349751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lv-LV"/>
              <a:t>Rediģēt šablona virsraksta stilu</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5D28020-06CC-45CE-ABDB-E28A51DA49E4}" type="datetime1">
              <a:rPr lang="lv-LV" smtClean="0"/>
              <a:t>23.10.2023</a:t>
            </a:fld>
            <a:endParaRPr lang="lv-LV"/>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8248C7C-30DC-46F8-B0C5-1396CE183DB7}" type="slidenum">
              <a:rPr lang="lv-LV" smtClean="0"/>
              <a:t>‹#›</a:t>
            </a:fld>
            <a:endParaRPr lang="lv-LV"/>
          </a:p>
        </p:txBody>
      </p:sp>
    </p:spTree>
    <p:extLst>
      <p:ext uri="{BB962C8B-B14F-4D97-AF65-F5344CB8AC3E}">
        <p14:creationId xmlns:p14="http://schemas.microsoft.com/office/powerpoint/2010/main" val="29968555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hdr="0" ftr="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likumi.lv/ta/id/324070-valsts-aizsardzibas-macibas-nometnu-organizesanas-un-darbibas-kartib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nomentes.gov.l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likumi.lv/ta/id/26019-darba-likums" TargetMode="External"/><Relationship Id="rId3" Type="http://schemas.openxmlformats.org/officeDocument/2006/relationships/hyperlink" Target="https://likumi.lv/ta/id/57980-latvijas-republikas-satversme" TargetMode="External"/><Relationship Id="rId7" Type="http://schemas.openxmlformats.org/officeDocument/2006/relationships/hyperlink" Target="https://likumi.lv/ta/id/225418-civillikums" TargetMode="External"/><Relationship Id="rId2" Type="http://schemas.openxmlformats.org/officeDocument/2006/relationships/hyperlink" Target="https://likumi.lv/ta/lv/starptautiskie-ligumi/id/1150" TargetMode="External"/><Relationship Id="rId1" Type="http://schemas.openxmlformats.org/officeDocument/2006/relationships/slideLayout" Target="../slideLayouts/slideLayout2.xml"/><Relationship Id="rId6" Type="http://schemas.openxmlformats.org/officeDocument/2006/relationships/hyperlink" Target="https://likumi.lv/ta/id/68294-sporta-likums" TargetMode="External"/><Relationship Id="rId5" Type="http://schemas.openxmlformats.org/officeDocument/2006/relationships/hyperlink" Target="https://likumi.lv/ta/id/50759-izglitibas-likums" TargetMode="External"/><Relationship Id="rId4" Type="http://schemas.openxmlformats.org/officeDocument/2006/relationships/hyperlink" Target="https://likumi.lv/ta/id/49096-bernu-tiesibu-aizsardzibas-likums" TargetMode="External"/><Relationship Id="rId9" Type="http://schemas.openxmlformats.org/officeDocument/2006/relationships/hyperlink" Target="https://likumi.lv/ta/id/5490-komerclikum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kumi.lv/ta/id/281646-ugunsdrosibas-noteikumi" TargetMode="External"/><Relationship Id="rId2" Type="http://schemas.openxmlformats.org/officeDocument/2006/relationships/hyperlink" Target="https://likumi.lv/ta/id/197039-bernu-nometnu-organizesanas-un-darbibas-kartiba" TargetMode="External"/><Relationship Id="rId1" Type="http://schemas.openxmlformats.org/officeDocument/2006/relationships/slideLayout" Target="../slideLayouts/slideLayout2.xml"/><Relationship Id="rId4" Type="http://schemas.openxmlformats.org/officeDocument/2006/relationships/hyperlink" Target="https://likumi.lv/ta/id/326513-epidemiologiskas-drosibas-pasakumi-covid-19-infekcijas-izplatibas-ierobezosanai"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708B208-609C-D126-4767-B449C3FEFAF7}"/>
              </a:ext>
            </a:extLst>
          </p:cNvPr>
          <p:cNvSpPr>
            <a:spLocks noGrp="1"/>
          </p:cNvSpPr>
          <p:nvPr>
            <p:ph type="ctrTitle"/>
          </p:nvPr>
        </p:nvSpPr>
        <p:spPr>
          <a:xfrm rot="21420000">
            <a:off x="890753" y="969844"/>
            <a:ext cx="9755187" cy="2023977"/>
          </a:xfrm>
        </p:spPr>
        <p:txBody>
          <a:bodyPr>
            <a:normAutofit fontScale="90000"/>
          </a:bodyPr>
          <a:lstStyle/>
          <a:p>
            <a:r>
              <a:rPr lang="lv-LV" sz="4000" dirty="0"/>
              <a:t>Normatīvo aktu prasības bērnu nometņu organizēšanas un darbības</a:t>
            </a:r>
            <a:br>
              <a:rPr lang="lv-LV" sz="4000" dirty="0"/>
            </a:br>
            <a:r>
              <a:rPr lang="lv-LV" sz="4000" dirty="0"/>
              <a:t>nodrošināšanai</a:t>
            </a:r>
          </a:p>
        </p:txBody>
      </p:sp>
      <p:sp>
        <p:nvSpPr>
          <p:cNvPr id="3" name="Apakšvirsraksts 2">
            <a:extLst>
              <a:ext uri="{FF2B5EF4-FFF2-40B4-BE49-F238E27FC236}">
                <a16:creationId xmlns:a16="http://schemas.microsoft.com/office/drawing/2014/main" id="{04D19354-28BD-D438-FAE1-98914908C71B}"/>
              </a:ext>
            </a:extLst>
          </p:cNvPr>
          <p:cNvSpPr>
            <a:spLocks noGrp="1"/>
          </p:cNvSpPr>
          <p:nvPr>
            <p:ph type="subTitle" idx="1"/>
          </p:nvPr>
        </p:nvSpPr>
        <p:spPr>
          <a:xfrm rot="21420000">
            <a:off x="1132196" y="3610772"/>
            <a:ext cx="9755187" cy="931992"/>
          </a:xfrm>
        </p:spPr>
        <p:txBody>
          <a:bodyPr>
            <a:normAutofit/>
          </a:bodyPr>
          <a:lstStyle/>
          <a:p>
            <a:r>
              <a:rPr lang="lv-LV" sz="2400" dirty="0"/>
              <a:t>Zvērinātu advokātu birojs «Sokolova un partneri»</a:t>
            </a:r>
          </a:p>
          <a:p>
            <a:r>
              <a:rPr lang="lv-LV" sz="2400" dirty="0"/>
              <a:t>Jurists Igors Buķis-Fleitmanis</a:t>
            </a:r>
          </a:p>
          <a:p>
            <a:endParaRPr lang="lv-LV" dirty="0"/>
          </a:p>
          <a:p>
            <a:endParaRPr lang="lv-LV" dirty="0"/>
          </a:p>
        </p:txBody>
      </p:sp>
    </p:spTree>
    <p:extLst>
      <p:ext uri="{BB962C8B-B14F-4D97-AF65-F5344CB8AC3E}">
        <p14:creationId xmlns:p14="http://schemas.microsoft.com/office/powerpoint/2010/main" val="1737389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1CE8720-6FCC-8514-7550-A1F4A93FD40F}"/>
              </a:ext>
            </a:extLst>
          </p:cNvPr>
          <p:cNvSpPr>
            <a:spLocks noGrp="1"/>
          </p:cNvSpPr>
          <p:nvPr>
            <p:ph type="title"/>
          </p:nvPr>
        </p:nvSpPr>
        <p:spPr>
          <a:xfrm>
            <a:off x="1401417" y="764373"/>
            <a:ext cx="10104783" cy="1293028"/>
          </a:xfrm>
        </p:spPr>
        <p:txBody>
          <a:bodyPr>
            <a:normAutofit/>
          </a:bodyPr>
          <a:lstStyle/>
          <a:p>
            <a:r>
              <a:rPr lang="lv-LV" sz="3600" dirty="0"/>
              <a:t>Bērnu nometņu organizēšanas un darbības kārtība</a:t>
            </a:r>
          </a:p>
        </p:txBody>
      </p:sp>
      <p:sp>
        <p:nvSpPr>
          <p:cNvPr id="3" name="Satura vietturis 2">
            <a:extLst>
              <a:ext uri="{FF2B5EF4-FFF2-40B4-BE49-F238E27FC236}">
                <a16:creationId xmlns:a16="http://schemas.microsoft.com/office/drawing/2014/main" id="{37803519-EFFE-17FC-8DAB-E34E78B5EACB}"/>
              </a:ext>
            </a:extLst>
          </p:cNvPr>
          <p:cNvSpPr>
            <a:spLocks noGrp="1"/>
          </p:cNvSpPr>
          <p:nvPr>
            <p:ph idx="1"/>
          </p:nvPr>
        </p:nvSpPr>
        <p:spPr/>
        <p:txBody>
          <a:bodyPr/>
          <a:lstStyle/>
          <a:p>
            <a:r>
              <a:rPr lang="lv-LV" i="0" dirty="0">
                <a:solidFill>
                  <a:srgbClr val="414142"/>
                </a:solidFill>
                <a:effectLst/>
                <a:latin typeface="Arial" panose="020B0604020202020204" pitchFamily="34" charset="0"/>
              </a:rPr>
              <a:t>Jebkuri pasākumi, kuri atbilst bērnu nometnes definīcijai, bet ir izņēmumi, noteikumu 2.</a:t>
            </a:r>
            <a:r>
              <a:rPr lang="lv-LV" i="0" baseline="30000" dirty="0">
                <a:solidFill>
                  <a:srgbClr val="414142"/>
                </a:solidFill>
                <a:effectLst/>
                <a:latin typeface="Arial" panose="020B0604020202020204" pitchFamily="34" charset="0"/>
              </a:rPr>
              <a:t>1</a:t>
            </a:r>
            <a:r>
              <a:rPr lang="lv-LV" i="0" dirty="0">
                <a:solidFill>
                  <a:srgbClr val="414142"/>
                </a:solidFill>
                <a:effectLst/>
                <a:latin typeface="Arial" panose="020B0604020202020204" pitchFamily="34" charset="0"/>
              </a:rPr>
              <a:t> punkts - valsts aizsardzības mācības nometnes;</a:t>
            </a:r>
          </a:p>
          <a:p>
            <a:r>
              <a:rPr lang="lv-LV" i="0" dirty="0">
                <a:solidFill>
                  <a:srgbClr val="414142"/>
                </a:solidFill>
                <a:effectLst/>
                <a:latin typeface="Arial" panose="020B0604020202020204" pitchFamily="34" charset="0"/>
              </a:rPr>
              <a:t>Ministru kabineta 2021. gada 15. jūnija noteikumi Nr. 381 «Valsts aizsardzības mācības nometņu organizēšanas un darbības kārtība» (</a:t>
            </a:r>
            <a:r>
              <a:rPr lang="lv-LV" dirty="0">
                <a:hlinkClick r:id="rId2"/>
              </a:rPr>
              <a:t>Valsts aizsardzības mācības nometņu organizēšanas un darbības kārtība (likumi.lv)</a:t>
            </a:r>
            <a:r>
              <a:rPr lang="lv-LV" dirty="0"/>
              <a:t>)</a:t>
            </a:r>
          </a:p>
          <a:p>
            <a:pPr marL="0" indent="0">
              <a:buNone/>
            </a:pPr>
            <a:endParaRPr lang="lv-LV" i="0" dirty="0">
              <a:solidFill>
                <a:srgbClr val="414142"/>
              </a:solidFill>
              <a:effectLst/>
              <a:latin typeface="Arial" panose="020B0604020202020204" pitchFamily="34" charset="0"/>
            </a:endParaRPr>
          </a:p>
          <a:p>
            <a:r>
              <a:rPr lang="lv-LV" b="1" i="0" dirty="0">
                <a:solidFill>
                  <a:srgbClr val="414142"/>
                </a:solidFill>
                <a:effectLst/>
                <a:latin typeface="Arial" panose="020B0604020202020204" pitchFamily="34" charset="0"/>
              </a:rPr>
              <a:t>Nometne ir </a:t>
            </a:r>
            <a:r>
              <a:rPr lang="lv-LV" sz="2400" b="1" i="0" u="sng" dirty="0">
                <a:solidFill>
                  <a:srgbClr val="FF0000"/>
                </a:solidFill>
                <a:effectLst/>
                <a:latin typeface="Arial" panose="020B0604020202020204" pitchFamily="34" charset="0"/>
              </a:rPr>
              <a:t>mērķtiecīgi</a:t>
            </a:r>
            <a:r>
              <a:rPr lang="lv-LV" b="0" i="0" dirty="0">
                <a:solidFill>
                  <a:srgbClr val="414142"/>
                </a:solidFill>
                <a:effectLst/>
                <a:latin typeface="Arial" panose="020B0604020202020204" pitchFamily="34" charset="0"/>
              </a:rPr>
              <a:t> organizēts pasākums, kurā vairāk nekā puse dalībnieku ir bērni (turpmāk – dalībnieks) un kas paredzēts, lai saskaņā ar nometnes programmu nodrošinātu dalībnieku </a:t>
            </a:r>
            <a:r>
              <a:rPr lang="lv-LV" b="0" i="0" u="sng" dirty="0">
                <a:solidFill>
                  <a:srgbClr val="414142"/>
                </a:solidFill>
                <a:effectLst/>
                <a:latin typeface="Arial" panose="020B0604020202020204" pitchFamily="34" charset="0"/>
              </a:rPr>
              <a:t>saturīgu un lietderīgu brīvā laika pavadīšanu un sekmētu vispusīgu attīstību</a:t>
            </a:r>
            <a:r>
              <a:rPr lang="lv-LV" b="0" i="0" dirty="0">
                <a:solidFill>
                  <a:srgbClr val="414142"/>
                </a:solidFill>
                <a:effectLst/>
                <a:latin typeface="Arial" panose="020B0604020202020204" pitchFamily="34" charset="0"/>
              </a:rPr>
              <a:t>.</a:t>
            </a:r>
          </a:p>
          <a:p>
            <a:endParaRPr lang="lv-LV" dirty="0"/>
          </a:p>
        </p:txBody>
      </p:sp>
      <p:sp>
        <p:nvSpPr>
          <p:cNvPr id="4" name="Datuma vietturis 3">
            <a:extLst>
              <a:ext uri="{FF2B5EF4-FFF2-40B4-BE49-F238E27FC236}">
                <a16:creationId xmlns:a16="http://schemas.microsoft.com/office/drawing/2014/main" id="{36228DF0-D0C4-CD89-E839-F6A701EB80BD}"/>
              </a:ext>
            </a:extLst>
          </p:cNvPr>
          <p:cNvSpPr>
            <a:spLocks noGrp="1"/>
          </p:cNvSpPr>
          <p:nvPr>
            <p:ph type="dt" sz="half" idx="10"/>
          </p:nvPr>
        </p:nvSpPr>
        <p:spPr/>
        <p:txBody>
          <a:bodyPr/>
          <a:lstStyle/>
          <a:p>
            <a:fld id="{0357E5FC-7A39-4A6F-9046-3EE789F978B6}" type="datetime1">
              <a:rPr lang="lv-LV" smtClean="0"/>
              <a:t>23.10.2023</a:t>
            </a:fld>
            <a:endParaRPr lang="lv-LV"/>
          </a:p>
        </p:txBody>
      </p:sp>
      <p:sp>
        <p:nvSpPr>
          <p:cNvPr id="5" name="Slaida numura vietturis 4">
            <a:extLst>
              <a:ext uri="{FF2B5EF4-FFF2-40B4-BE49-F238E27FC236}">
                <a16:creationId xmlns:a16="http://schemas.microsoft.com/office/drawing/2014/main" id="{501A6184-24F7-E24F-9C79-1B74932CC154}"/>
              </a:ext>
            </a:extLst>
          </p:cNvPr>
          <p:cNvSpPr>
            <a:spLocks noGrp="1"/>
          </p:cNvSpPr>
          <p:nvPr>
            <p:ph type="sldNum" sz="quarter" idx="12"/>
          </p:nvPr>
        </p:nvSpPr>
        <p:spPr/>
        <p:txBody>
          <a:bodyPr/>
          <a:lstStyle/>
          <a:p>
            <a:fld id="{E8248C7C-30DC-46F8-B0C5-1396CE183DB7}" type="slidenum">
              <a:rPr lang="lv-LV" smtClean="0"/>
              <a:t>10</a:t>
            </a:fld>
            <a:endParaRPr lang="lv-LV"/>
          </a:p>
        </p:txBody>
      </p:sp>
    </p:spTree>
    <p:extLst>
      <p:ext uri="{BB962C8B-B14F-4D97-AF65-F5344CB8AC3E}">
        <p14:creationId xmlns:p14="http://schemas.microsoft.com/office/powerpoint/2010/main" val="3146983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564963B-B42C-02AA-3E18-69903ADA3E6E}"/>
              </a:ext>
            </a:extLst>
          </p:cNvPr>
          <p:cNvSpPr>
            <a:spLocks noGrp="1"/>
          </p:cNvSpPr>
          <p:nvPr>
            <p:ph type="title"/>
          </p:nvPr>
        </p:nvSpPr>
        <p:spPr/>
        <p:txBody>
          <a:bodyPr/>
          <a:lstStyle/>
          <a:p>
            <a:r>
              <a:rPr lang="lv-LV" dirty="0"/>
              <a:t>SPORTA LIKUMS</a:t>
            </a:r>
          </a:p>
        </p:txBody>
      </p:sp>
      <p:sp>
        <p:nvSpPr>
          <p:cNvPr id="3" name="Satura vietturis 2">
            <a:extLst>
              <a:ext uri="{FF2B5EF4-FFF2-40B4-BE49-F238E27FC236}">
                <a16:creationId xmlns:a16="http://schemas.microsoft.com/office/drawing/2014/main" id="{FE15B339-8466-3A11-E3D9-FB4723DE372E}"/>
              </a:ext>
            </a:extLst>
          </p:cNvPr>
          <p:cNvSpPr>
            <a:spLocks noGrp="1"/>
          </p:cNvSpPr>
          <p:nvPr>
            <p:ph idx="1"/>
          </p:nvPr>
        </p:nvSpPr>
        <p:spPr/>
        <p:txBody>
          <a:bodyPr>
            <a:normAutofit lnSpcReduction="10000"/>
          </a:bodyPr>
          <a:lstStyle/>
          <a:p>
            <a:r>
              <a:rPr lang="lv-LV" b="1" dirty="0"/>
              <a:t>sporta pasākums </a:t>
            </a:r>
            <a:r>
              <a:rPr lang="lv-LV" dirty="0"/>
              <a:t>— sporta sacensības, paraugdemonstrējumi vai jebkurš cits </a:t>
            </a:r>
            <a:r>
              <a:rPr lang="lv-LV" u="sng" dirty="0"/>
              <a:t>pasākums</a:t>
            </a:r>
            <a:r>
              <a:rPr lang="lv-LV" dirty="0"/>
              <a:t> sporta jomā. Par sporta pasākumu nav uzskatāms sporta treniņš (nodarbība)</a:t>
            </a:r>
          </a:p>
          <a:p>
            <a:r>
              <a:rPr lang="lv-LV" b="1" dirty="0"/>
              <a:t>sporta sacensības </a:t>
            </a:r>
            <a:r>
              <a:rPr lang="lv-LV" dirty="0"/>
              <a:t>— </a:t>
            </a:r>
            <a:r>
              <a:rPr lang="lv-LV" u="sng" dirty="0"/>
              <a:t>pasākums</a:t>
            </a:r>
            <a:r>
              <a:rPr lang="lv-LV" dirty="0"/>
              <a:t> labāko sportistu vai komandu noteikšanai, kurš noris atbilstoši sacensību organizatora apstiprinātam sacensību nolikumam</a:t>
            </a:r>
          </a:p>
          <a:p>
            <a:r>
              <a:rPr lang="lv-LV" b="1" dirty="0"/>
              <a:t>sporta treniņš </a:t>
            </a:r>
            <a:r>
              <a:rPr lang="lv-LV" dirty="0"/>
              <a:t>(nodarbība) — process prasmju, iemaņu un spēju iegūšanai, saglabāšanai un pilnveidošanai sportā</a:t>
            </a:r>
          </a:p>
          <a:p>
            <a:r>
              <a:rPr lang="lv-LV" b="1" dirty="0"/>
              <a:t>sporta izglītības iestāde </a:t>
            </a:r>
            <a:r>
              <a:rPr lang="lv-LV" dirty="0"/>
              <a:t>— valsts, pašvaldību vai citu juridisko vai fizisko personu dibināta iestāde, kuras uzdevums ir sporta izglītības programmu īstenošana, vai komersants, kuram sporta izglītības programmu īstenošana ir viens no komercdarbības veidiem</a:t>
            </a:r>
          </a:p>
        </p:txBody>
      </p:sp>
      <p:sp>
        <p:nvSpPr>
          <p:cNvPr id="4" name="Datuma vietturis 3">
            <a:extLst>
              <a:ext uri="{FF2B5EF4-FFF2-40B4-BE49-F238E27FC236}">
                <a16:creationId xmlns:a16="http://schemas.microsoft.com/office/drawing/2014/main" id="{7C8AD491-2D81-688E-047B-15D6F8F386A2}"/>
              </a:ext>
            </a:extLst>
          </p:cNvPr>
          <p:cNvSpPr>
            <a:spLocks noGrp="1"/>
          </p:cNvSpPr>
          <p:nvPr>
            <p:ph type="dt" sz="half" idx="10"/>
          </p:nvPr>
        </p:nvSpPr>
        <p:spPr/>
        <p:txBody>
          <a:bodyPr/>
          <a:lstStyle/>
          <a:p>
            <a:fld id="{0357E5FC-7A39-4A6F-9046-3EE789F978B6}" type="datetime1">
              <a:rPr lang="lv-LV" smtClean="0"/>
              <a:t>23.10.2023</a:t>
            </a:fld>
            <a:endParaRPr lang="lv-LV"/>
          </a:p>
        </p:txBody>
      </p:sp>
      <p:sp>
        <p:nvSpPr>
          <p:cNvPr id="5" name="Slaida numura vietturis 4">
            <a:extLst>
              <a:ext uri="{FF2B5EF4-FFF2-40B4-BE49-F238E27FC236}">
                <a16:creationId xmlns:a16="http://schemas.microsoft.com/office/drawing/2014/main" id="{CE4BD1FF-2947-A58B-C0CE-936647796D21}"/>
              </a:ext>
            </a:extLst>
          </p:cNvPr>
          <p:cNvSpPr>
            <a:spLocks noGrp="1"/>
          </p:cNvSpPr>
          <p:nvPr>
            <p:ph type="sldNum" sz="quarter" idx="12"/>
          </p:nvPr>
        </p:nvSpPr>
        <p:spPr/>
        <p:txBody>
          <a:bodyPr/>
          <a:lstStyle/>
          <a:p>
            <a:fld id="{E8248C7C-30DC-46F8-B0C5-1396CE183DB7}" type="slidenum">
              <a:rPr lang="lv-LV" smtClean="0"/>
              <a:t>11</a:t>
            </a:fld>
            <a:endParaRPr lang="lv-LV"/>
          </a:p>
        </p:txBody>
      </p:sp>
    </p:spTree>
    <p:extLst>
      <p:ext uri="{BB962C8B-B14F-4D97-AF65-F5344CB8AC3E}">
        <p14:creationId xmlns:p14="http://schemas.microsoft.com/office/powerpoint/2010/main" val="3504517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ECC7BC2-B2DA-CB10-B45C-79ADD880FB51}"/>
              </a:ext>
            </a:extLst>
          </p:cNvPr>
          <p:cNvSpPr>
            <a:spLocks noGrp="1"/>
          </p:cNvSpPr>
          <p:nvPr>
            <p:ph type="title"/>
          </p:nvPr>
        </p:nvSpPr>
        <p:spPr/>
        <p:txBody>
          <a:bodyPr/>
          <a:lstStyle/>
          <a:p>
            <a:r>
              <a:rPr lang="lv-LV" dirty="0"/>
              <a:t>Bērnu nometņu iedalījums</a:t>
            </a:r>
          </a:p>
        </p:txBody>
      </p:sp>
      <p:sp>
        <p:nvSpPr>
          <p:cNvPr id="3" name="Satura vietturis 2">
            <a:extLst>
              <a:ext uri="{FF2B5EF4-FFF2-40B4-BE49-F238E27FC236}">
                <a16:creationId xmlns:a16="http://schemas.microsoft.com/office/drawing/2014/main" id="{CAE5BD11-4755-DB98-417F-5CC4C305E758}"/>
              </a:ext>
            </a:extLst>
          </p:cNvPr>
          <p:cNvSpPr>
            <a:spLocks noGrp="1"/>
          </p:cNvSpPr>
          <p:nvPr>
            <p:ph idx="1"/>
          </p:nvPr>
        </p:nvSpPr>
        <p:spPr>
          <a:xfrm>
            <a:off x="685800" y="2194561"/>
            <a:ext cx="5317435" cy="1969936"/>
          </a:xfrm>
        </p:spPr>
        <p:txBody>
          <a:bodyPr/>
          <a:lstStyle/>
          <a:p>
            <a:pPr marL="0" indent="0">
              <a:buNone/>
            </a:pPr>
            <a:r>
              <a:rPr lang="lv-LV" b="0" i="0" dirty="0">
                <a:solidFill>
                  <a:srgbClr val="414142"/>
                </a:solidFill>
                <a:effectLst/>
                <a:latin typeface="Arial" panose="020B0604020202020204" pitchFamily="34" charset="0"/>
              </a:rPr>
              <a:t>Pēc diennakts laika, kurā dalībnieks uzturas nometnē:</a:t>
            </a:r>
          </a:p>
          <a:p>
            <a:pPr lvl="1"/>
            <a:r>
              <a:rPr lang="lv-LV" dirty="0"/>
              <a:t>dienas nometne – nometne bez nakšņošanas;</a:t>
            </a:r>
          </a:p>
          <a:p>
            <a:pPr lvl="1"/>
            <a:r>
              <a:rPr lang="lv-LV" dirty="0"/>
              <a:t>diennakts nometne – nometne ar nakšņošanu</a:t>
            </a:r>
          </a:p>
        </p:txBody>
      </p:sp>
      <p:sp>
        <p:nvSpPr>
          <p:cNvPr id="4" name="Datuma vietturis 3">
            <a:extLst>
              <a:ext uri="{FF2B5EF4-FFF2-40B4-BE49-F238E27FC236}">
                <a16:creationId xmlns:a16="http://schemas.microsoft.com/office/drawing/2014/main" id="{439C8220-ACA7-44C4-6D36-3D71FE40B8C4}"/>
              </a:ext>
            </a:extLst>
          </p:cNvPr>
          <p:cNvSpPr>
            <a:spLocks noGrp="1"/>
          </p:cNvSpPr>
          <p:nvPr>
            <p:ph type="dt" sz="half" idx="10"/>
          </p:nvPr>
        </p:nvSpPr>
        <p:spPr/>
        <p:txBody>
          <a:bodyPr/>
          <a:lstStyle/>
          <a:p>
            <a:fld id="{0357E5FC-7A39-4A6F-9046-3EE789F978B6}" type="datetime1">
              <a:rPr lang="lv-LV" smtClean="0"/>
              <a:t>23.10.2023</a:t>
            </a:fld>
            <a:endParaRPr lang="lv-LV"/>
          </a:p>
        </p:txBody>
      </p:sp>
      <p:sp>
        <p:nvSpPr>
          <p:cNvPr id="5" name="Slaida numura vietturis 4">
            <a:extLst>
              <a:ext uri="{FF2B5EF4-FFF2-40B4-BE49-F238E27FC236}">
                <a16:creationId xmlns:a16="http://schemas.microsoft.com/office/drawing/2014/main" id="{AE92F379-CF1A-77E9-8244-E3DEF05296FA}"/>
              </a:ext>
            </a:extLst>
          </p:cNvPr>
          <p:cNvSpPr>
            <a:spLocks noGrp="1"/>
          </p:cNvSpPr>
          <p:nvPr>
            <p:ph type="sldNum" sz="quarter" idx="12"/>
          </p:nvPr>
        </p:nvSpPr>
        <p:spPr/>
        <p:txBody>
          <a:bodyPr/>
          <a:lstStyle/>
          <a:p>
            <a:fld id="{E8248C7C-30DC-46F8-B0C5-1396CE183DB7}" type="slidenum">
              <a:rPr lang="lv-LV" smtClean="0"/>
              <a:t>12</a:t>
            </a:fld>
            <a:endParaRPr lang="lv-LV"/>
          </a:p>
        </p:txBody>
      </p:sp>
      <p:sp>
        <p:nvSpPr>
          <p:cNvPr id="6" name="Satura vietturis 2">
            <a:extLst>
              <a:ext uri="{FF2B5EF4-FFF2-40B4-BE49-F238E27FC236}">
                <a16:creationId xmlns:a16="http://schemas.microsoft.com/office/drawing/2014/main" id="{AFDC2064-70FB-91C6-7514-D5D6135CE67B}"/>
              </a:ext>
            </a:extLst>
          </p:cNvPr>
          <p:cNvSpPr txBox="1">
            <a:spLocks/>
          </p:cNvSpPr>
          <p:nvPr/>
        </p:nvSpPr>
        <p:spPr>
          <a:xfrm>
            <a:off x="6304721" y="2194561"/>
            <a:ext cx="5317435" cy="1612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lv-LV" b="0" i="0" dirty="0">
                <a:solidFill>
                  <a:srgbClr val="414142"/>
                </a:solidFill>
                <a:effectLst/>
                <a:latin typeface="Arial" panose="020B0604020202020204" pitchFamily="34" charset="0"/>
              </a:rPr>
              <a:t>Pēc dalībnieku izmitināšanas</a:t>
            </a:r>
            <a:r>
              <a:rPr lang="lv-LV" dirty="0">
                <a:solidFill>
                  <a:srgbClr val="414142"/>
                </a:solidFill>
                <a:latin typeface="Arial" panose="020B0604020202020204" pitchFamily="34" charset="0"/>
              </a:rPr>
              <a:t>:</a:t>
            </a:r>
          </a:p>
          <a:p>
            <a:pPr lvl="1" algn="just"/>
            <a:r>
              <a:rPr lang="lv-LV" b="0" i="0" dirty="0">
                <a:solidFill>
                  <a:srgbClr val="414142"/>
                </a:solidFill>
                <a:effectLst/>
                <a:latin typeface="Arial" panose="020B0604020202020204" pitchFamily="34" charset="0"/>
              </a:rPr>
              <a:t>nometne telpās;</a:t>
            </a:r>
          </a:p>
          <a:p>
            <a:pPr lvl="1" algn="just"/>
            <a:r>
              <a:rPr lang="lv-LV" b="0" i="0" dirty="0">
                <a:solidFill>
                  <a:srgbClr val="414142"/>
                </a:solidFill>
                <a:effectLst/>
                <a:latin typeface="Arial" panose="020B0604020202020204" pitchFamily="34" charset="0"/>
              </a:rPr>
              <a:t>nometne ārpus telpām;</a:t>
            </a:r>
          </a:p>
          <a:p>
            <a:pPr lvl="1" algn="just"/>
            <a:r>
              <a:rPr lang="lv-LV" b="0" i="0" dirty="0">
                <a:solidFill>
                  <a:srgbClr val="414142"/>
                </a:solidFill>
                <a:effectLst/>
                <a:latin typeface="Arial" panose="020B0604020202020204" pitchFamily="34" charset="0"/>
              </a:rPr>
              <a:t>nometnes telpās un ārpus telpām.</a:t>
            </a:r>
          </a:p>
        </p:txBody>
      </p:sp>
      <p:sp>
        <p:nvSpPr>
          <p:cNvPr id="8" name="TextBox 7">
            <a:extLst>
              <a:ext uri="{FF2B5EF4-FFF2-40B4-BE49-F238E27FC236}">
                <a16:creationId xmlns:a16="http://schemas.microsoft.com/office/drawing/2014/main" id="{B09CC6F7-3A70-2DA5-2794-832457B30902}"/>
              </a:ext>
            </a:extLst>
          </p:cNvPr>
          <p:cNvSpPr txBox="1"/>
          <p:nvPr/>
        </p:nvSpPr>
        <p:spPr>
          <a:xfrm>
            <a:off x="802585" y="4800600"/>
            <a:ext cx="6097656" cy="1754326"/>
          </a:xfrm>
          <a:prstGeom prst="rect">
            <a:avLst/>
          </a:prstGeom>
          <a:noFill/>
        </p:spPr>
        <p:txBody>
          <a:bodyPr wrap="square">
            <a:spAutoFit/>
          </a:bodyPr>
          <a:lstStyle/>
          <a:p>
            <a:pPr algn="just"/>
            <a:r>
              <a:rPr lang="lv-LV" b="0" i="0" dirty="0">
                <a:solidFill>
                  <a:srgbClr val="414142"/>
                </a:solidFill>
                <a:effectLst/>
                <a:latin typeface="Arial" panose="020B0604020202020204" pitchFamily="34" charset="0"/>
              </a:rPr>
              <a:t>Pēc dalībnieku sastāva:</a:t>
            </a:r>
          </a:p>
          <a:p>
            <a:pPr marL="742950" lvl="1" indent="-285750" algn="just">
              <a:buFont typeface="Arial" panose="020B0604020202020204" pitchFamily="34" charset="0"/>
              <a:buChar char="•"/>
            </a:pPr>
            <a:r>
              <a:rPr lang="lv-LV" b="0" i="0" dirty="0">
                <a:solidFill>
                  <a:srgbClr val="414142"/>
                </a:solidFill>
                <a:effectLst/>
                <a:latin typeface="Arial" panose="020B0604020202020204" pitchFamily="34" charset="0"/>
              </a:rPr>
              <a:t>atvērta nometne – nometne paredzēta jebkuram dalībniekam;</a:t>
            </a:r>
          </a:p>
          <a:p>
            <a:pPr marL="742950" lvl="1" indent="-285750" algn="just">
              <a:buFont typeface="Arial" panose="020B0604020202020204" pitchFamily="34" charset="0"/>
              <a:buChar char="•"/>
            </a:pPr>
            <a:r>
              <a:rPr lang="lv-LV" b="0" i="0" dirty="0">
                <a:solidFill>
                  <a:srgbClr val="414142"/>
                </a:solidFill>
                <a:effectLst/>
                <a:latin typeface="Arial" panose="020B0604020202020204" pitchFamily="34" charset="0"/>
              </a:rPr>
              <a:t>slēgta nometne – nometne paredzēta konkrētai dalībnieku </a:t>
            </a:r>
            <a:r>
              <a:rPr lang="lv-LV" b="0" i="0" dirty="0" err="1">
                <a:solidFill>
                  <a:srgbClr val="414142"/>
                </a:solidFill>
                <a:effectLst/>
                <a:latin typeface="Arial" panose="020B0604020202020204" pitchFamily="34" charset="0"/>
              </a:rPr>
              <a:t>mērķgrupai</a:t>
            </a:r>
            <a:r>
              <a:rPr lang="lv-LV" b="0" i="0" dirty="0">
                <a:solidFill>
                  <a:srgbClr val="414142"/>
                </a:solidFill>
                <a:effectLst/>
                <a:latin typeface="Arial" panose="020B0604020202020204" pitchFamily="34" charset="0"/>
              </a:rPr>
              <a:t>.</a:t>
            </a:r>
          </a:p>
          <a:p>
            <a:pPr algn="just"/>
            <a:endParaRPr lang="lv-LV" b="0" i="0" dirty="0">
              <a:solidFill>
                <a:srgbClr val="414142"/>
              </a:solidFill>
              <a:effectLst/>
              <a:latin typeface="Arial" panose="020B0604020202020204" pitchFamily="34" charset="0"/>
            </a:endParaRPr>
          </a:p>
        </p:txBody>
      </p:sp>
    </p:spTree>
    <p:extLst>
      <p:ext uri="{BB962C8B-B14F-4D97-AF65-F5344CB8AC3E}">
        <p14:creationId xmlns:p14="http://schemas.microsoft.com/office/powerpoint/2010/main" val="783301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3B5F361-01F1-EFA0-96D2-0FC4B3406732}"/>
              </a:ext>
            </a:extLst>
          </p:cNvPr>
          <p:cNvSpPr>
            <a:spLocks noGrp="1"/>
          </p:cNvSpPr>
          <p:nvPr>
            <p:ph type="title"/>
          </p:nvPr>
        </p:nvSpPr>
        <p:spPr/>
        <p:txBody>
          <a:bodyPr/>
          <a:lstStyle/>
          <a:p>
            <a:r>
              <a:rPr lang="lv-LV" dirty="0"/>
              <a:t>Nometnes organizētājs, tā tiesības un pienākumi</a:t>
            </a:r>
          </a:p>
        </p:txBody>
      </p:sp>
      <p:sp>
        <p:nvSpPr>
          <p:cNvPr id="3" name="Satura vietturis 2">
            <a:extLst>
              <a:ext uri="{FF2B5EF4-FFF2-40B4-BE49-F238E27FC236}">
                <a16:creationId xmlns:a16="http://schemas.microsoft.com/office/drawing/2014/main" id="{2C514655-DC07-3829-8E86-FED3A521434B}"/>
              </a:ext>
            </a:extLst>
          </p:cNvPr>
          <p:cNvSpPr>
            <a:spLocks noGrp="1"/>
          </p:cNvSpPr>
          <p:nvPr>
            <p:ph idx="1"/>
          </p:nvPr>
        </p:nvSpPr>
        <p:spPr/>
        <p:txBody>
          <a:bodyPr/>
          <a:lstStyle/>
          <a:p>
            <a:pPr marL="0" indent="0">
              <a:buNone/>
            </a:pPr>
            <a:r>
              <a:rPr lang="lv-LV" dirty="0"/>
              <a:t>Nometni ir tiesības organizēt:</a:t>
            </a:r>
          </a:p>
          <a:p>
            <a:pPr lvl="1"/>
            <a:r>
              <a:rPr lang="lv-LV" dirty="0"/>
              <a:t>valsts un pašvaldību institūcijai (turpmāk – institūcija);</a:t>
            </a:r>
          </a:p>
          <a:p>
            <a:pPr lvl="1"/>
            <a:r>
              <a:rPr lang="lv-LV" dirty="0"/>
              <a:t>fiziskai personai, ja tā normatīvajos aktos noteiktajā kārtībā ir reģistrēta komercreģistrā kā individu­ālais komersants vai saimnieciskās darbības veicējs;</a:t>
            </a:r>
          </a:p>
          <a:p>
            <a:pPr lvl="1"/>
            <a:r>
              <a:rPr lang="lv-LV" dirty="0"/>
              <a:t>juridiskai personai.</a:t>
            </a:r>
          </a:p>
          <a:p>
            <a:pPr marL="457200" lvl="1" indent="0">
              <a:buNone/>
            </a:pPr>
            <a:endParaRPr lang="lv-LV" dirty="0"/>
          </a:p>
          <a:p>
            <a:r>
              <a:rPr lang="lv-LV" dirty="0"/>
              <a:t>Nometnes organizētājs ir atbildīgs par nometnes organizēšanu un darbību.</a:t>
            </a:r>
          </a:p>
          <a:p>
            <a:pPr marL="457200" lvl="1" indent="0">
              <a:buNone/>
            </a:pPr>
            <a:endParaRPr lang="lv-LV" dirty="0"/>
          </a:p>
        </p:txBody>
      </p:sp>
      <p:sp>
        <p:nvSpPr>
          <p:cNvPr id="4" name="Datuma vietturis 3">
            <a:extLst>
              <a:ext uri="{FF2B5EF4-FFF2-40B4-BE49-F238E27FC236}">
                <a16:creationId xmlns:a16="http://schemas.microsoft.com/office/drawing/2014/main" id="{643F08A8-898C-F122-184A-EBBBA1167CEB}"/>
              </a:ext>
            </a:extLst>
          </p:cNvPr>
          <p:cNvSpPr>
            <a:spLocks noGrp="1"/>
          </p:cNvSpPr>
          <p:nvPr>
            <p:ph type="dt" sz="half" idx="10"/>
          </p:nvPr>
        </p:nvSpPr>
        <p:spPr/>
        <p:txBody>
          <a:bodyPr/>
          <a:lstStyle/>
          <a:p>
            <a:fld id="{0357E5FC-7A39-4A6F-9046-3EE789F978B6}" type="datetime1">
              <a:rPr lang="lv-LV" smtClean="0"/>
              <a:t>23.10.2023</a:t>
            </a:fld>
            <a:endParaRPr lang="lv-LV"/>
          </a:p>
        </p:txBody>
      </p:sp>
      <p:sp>
        <p:nvSpPr>
          <p:cNvPr id="5" name="Slaida numura vietturis 4">
            <a:extLst>
              <a:ext uri="{FF2B5EF4-FFF2-40B4-BE49-F238E27FC236}">
                <a16:creationId xmlns:a16="http://schemas.microsoft.com/office/drawing/2014/main" id="{03C90A16-505E-C0AE-0E40-75AB41F122BD}"/>
              </a:ext>
            </a:extLst>
          </p:cNvPr>
          <p:cNvSpPr>
            <a:spLocks noGrp="1"/>
          </p:cNvSpPr>
          <p:nvPr>
            <p:ph type="sldNum" sz="quarter" idx="12"/>
          </p:nvPr>
        </p:nvSpPr>
        <p:spPr/>
        <p:txBody>
          <a:bodyPr/>
          <a:lstStyle/>
          <a:p>
            <a:fld id="{E8248C7C-30DC-46F8-B0C5-1396CE183DB7}" type="slidenum">
              <a:rPr lang="lv-LV" smtClean="0"/>
              <a:t>13</a:t>
            </a:fld>
            <a:endParaRPr lang="lv-LV"/>
          </a:p>
        </p:txBody>
      </p:sp>
    </p:spTree>
    <p:extLst>
      <p:ext uri="{BB962C8B-B14F-4D97-AF65-F5344CB8AC3E}">
        <p14:creationId xmlns:p14="http://schemas.microsoft.com/office/powerpoint/2010/main" val="485086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2259DCB-3C88-EAB9-8108-6210E57A4C16}"/>
              </a:ext>
            </a:extLst>
          </p:cNvPr>
          <p:cNvSpPr>
            <a:spLocks noGrp="1"/>
          </p:cNvSpPr>
          <p:nvPr>
            <p:ph type="title"/>
          </p:nvPr>
        </p:nvSpPr>
        <p:spPr>
          <a:xfrm>
            <a:off x="3508512" y="136525"/>
            <a:ext cx="8166653" cy="1228449"/>
          </a:xfrm>
        </p:spPr>
        <p:txBody>
          <a:bodyPr>
            <a:normAutofit/>
          </a:bodyPr>
          <a:lstStyle/>
          <a:p>
            <a:r>
              <a:rPr lang="lv-LV" sz="3200" dirty="0"/>
              <a:t>Pirms nometnes darbības uzsākšanas organizētājs</a:t>
            </a:r>
          </a:p>
        </p:txBody>
      </p:sp>
      <p:sp>
        <p:nvSpPr>
          <p:cNvPr id="3" name="Satura vietturis 2">
            <a:extLst>
              <a:ext uri="{FF2B5EF4-FFF2-40B4-BE49-F238E27FC236}">
                <a16:creationId xmlns:a16="http://schemas.microsoft.com/office/drawing/2014/main" id="{4E1747D5-0768-F41F-8013-D90B5B44B0A9}"/>
              </a:ext>
            </a:extLst>
          </p:cNvPr>
          <p:cNvSpPr>
            <a:spLocks noGrp="1"/>
          </p:cNvSpPr>
          <p:nvPr>
            <p:ph idx="1"/>
          </p:nvPr>
        </p:nvSpPr>
        <p:spPr>
          <a:xfrm>
            <a:off x="685800" y="1364974"/>
            <a:ext cx="10820400" cy="4991376"/>
          </a:xfrm>
        </p:spPr>
        <p:txBody>
          <a:bodyPr>
            <a:normAutofit fontScale="92500"/>
          </a:bodyPr>
          <a:lstStyle/>
          <a:p>
            <a:r>
              <a:rPr lang="lv-LV" b="1" dirty="0"/>
              <a:t>slēdz</a:t>
            </a:r>
            <a:r>
              <a:rPr lang="lv-LV" dirty="0"/>
              <a:t> darba </a:t>
            </a:r>
            <a:r>
              <a:rPr lang="lv-LV" b="1" dirty="0"/>
              <a:t>līgumu </a:t>
            </a:r>
            <a:r>
              <a:rPr lang="lv-LV" dirty="0"/>
              <a:t>vai uzņēmuma līgumu, vai līgumu par brīvprātīgo darbu ar nometnes vadītāju un citiem nometnes darbības nodrošināšanai nepieciešamiem darbiniekiem;</a:t>
            </a:r>
          </a:p>
          <a:p>
            <a:r>
              <a:rPr lang="lv-LV" dirty="0"/>
              <a:t>nodrošina </a:t>
            </a:r>
            <a:r>
              <a:rPr lang="lv-LV" b="1" dirty="0"/>
              <a:t>nometnes programmas</a:t>
            </a:r>
            <a:r>
              <a:rPr lang="lv-LV" dirty="0"/>
              <a:t> izstrādi un apstiprina to. Programmā ietver nometnes darbības mērķus, uzdevumus, </a:t>
            </a:r>
            <a:r>
              <a:rPr lang="lv-LV" dirty="0" err="1"/>
              <a:t>mērķgrupu</a:t>
            </a:r>
            <a:r>
              <a:rPr lang="lv-LV" dirty="0"/>
              <a:t> un citus jautājumus, kurus organizētājs uzskata par būtiskiem;</a:t>
            </a:r>
          </a:p>
          <a:p>
            <a:r>
              <a:rPr lang="lv-LV" dirty="0"/>
              <a:t>nodrošina nometnes </a:t>
            </a:r>
            <a:r>
              <a:rPr lang="lv-LV" b="1" dirty="0"/>
              <a:t>darba kārtības noteikumu un drošības noteikumu </a:t>
            </a:r>
            <a:r>
              <a:rPr lang="lv-LV" dirty="0"/>
              <a:t>izstrādi, ņemot vērā diennakts laiku, kurā dalībnieki uzturas nometnē, izmitināšanas veidu un nometnes programmu, un apstiprina minētos noteikumus. Nometnes drošības noteikumos atbilstoši nometnes darbības programmai iekļauj nosacījumus traumu un ievainojumu profilaksei;</a:t>
            </a:r>
          </a:p>
          <a:p>
            <a:r>
              <a:rPr lang="lv-LV" dirty="0"/>
              <a:t>nodrošina </a:t>
            </a:r>
            <a:r>
              <a:rPr lang="lv-LV" b="1" dirty="0"/>
              <a:t>nometnes iekšējās kārtības noteikumu </a:t>
            </a:r>
            <a:r>
              <a:rPr lang="lv-LV" dirty="0"/>
              <a:t>izstrādi. Minētajos noteikumos norāda dalībnieku tiesības, pienākumus, atbildību un citus būtiskus jautājumus, kas jāievēro nometnes dalībniekiem, atrodoties nometnē;</a:t>
            </a:r>
          </a:p>
          <a:p>
            <a:r>
              <a:rPr lang="lv-LV" dirty="0"/>
              <a:t>saņem </a:t>
            </a:r>
            <a:r>
              <a:rPr lang="lv-LV" b="1" dirty="0"/>
              <a:t>Valsts ugunsdzēsības un glābšanas dienesta atzinumu </a:t>
            </a:r>
            <a:r>
              <a:rPr lang="lv-LV" dirty="0"/>
              <a:t>par nometnes vietas atbilstību ugunsdrošības prasībām((9.punktā noteiktais izņēmums);</a:t>
            </a:r>
          </a:p>
        </p:txBody>
      </p:sp>
      <p:sp>
        <p:nvSpPr>
          <p:cNvPr id="4" name="Datuma vietturis 3">
            <a:extLst>
              <a:ext uri="{FF2B5EF4-FFF2-40B4-BE49-F238E27FC236}">
                <a16:creationId xmlns:a16="http://schemas.microsoft.com/office/drawing/2014/main" id="{AE2ECD48-A0F0-C685-0B62-C1A692E0BCEC}"/>
              </a:ext>
            </a:extLst>
          </p:cNvPr>
          <p:cNvSpPr>
            <a:spLocks noGrp="1"/>
          </p:cNvSpPr>
          <p:nvPr>
            <p:ph type="dt" sz="half" idx="10"/>
          </p:nvPr>
        </p:nvSpPr>
        <p:spPr/>
        <p:txBody>
          <a:bodyPr/>
          <a:lstStyle/>
          <a:p>
            <a:fld id="{0357E5FC-7A39-4A6F-9046-3EE789F978B6}" type="datetime1">
              <a:rPr lang="lv-LV" smtClean="0"/>
              <a:t>23.10.2023</a:t>
            </a:fld>
            <a:endParaRPr lang="lv-LV"/>
          </a:p>
        </p:txBody>
      </p:sp>
      <p:sp>
        <p:nvSpPr>
          <p:cNvPr id="5" name="Slaida numura vietturis 4">
            <a:extLst>
              <a:ext uri="{FF2B5EF4-FFF2-40B4-BE49-F238E27FC236}">
                <a16:creationId xmlns:a16="http://schemas.microsoft.com/office/drawing/2014/main" id="{E2516D38-ACC8-1A91-2FAC-8206D93A5876}"/>
              </a:ext>
            </a:extLst>
          </p:cNvPr>
          <p:cNvSpPr>
            <a:spLocks noGrp="1"/>
          </p:cNvSpPr>
          <p:nvPr>
            <p:ph type="sldNum" sz="quarter" idx="12"/>
          </p:nvPr>
        </p:nvSpPr>
        <p:spPr/>
        <p:txBody>
          <a:bodyPr/>
          <a:lstStyle/>
          <a:p>
            <a:fld id="{E8248C7C-30DC-46F8-B0C5-1396CE183DB7}" type="slidenum">
              <a:rPr lang="lv-LV" smtClean="0"/>
              <a:t>14</a:t>
            </a:fld>
            <a:endParaRPr lang="lv-LV"/>
          </a:p>
        </p:txBody>
      </p:sp>
    </p:spTree>
    <p:extLst>
      <p:ext uri="{BB962C8B-B14F-4D97-AF65-F5344CB8AC3E}">
        <p14:creationId xmlns:p14="http://schemas.microsoft.com/office/powerpoint/2010/main" val="1674102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190A33FE-96AA-4F19-1D05-F7AF94A20B11}"/>
              </a:ext>
            </a:extLst>
          </p:cNvPr>
          <p:cNvSpPr>
            <a:spLocks noGrp="1"/>
          </p:cNvSpPr>
          <p:nvPr>
            <p:ph idx="1"/>
          </p:nvPr>
        </p:nvSpPr>
        <p:spPr>
          <a:xfrm>
            <a:off x="685800" y="1331844"/>
            <a:ext cx="10820400" cy="4886842"/>
          </a:xfrm>
        </p:spPr>
        <p:txBody>
          <a:bodyPr>
            <a:normAutofit fontScale="92500" lnSpcReduction="10000"/>
          </a:bodyPr>
          <a:lstStyle/>
          <a:p>
            <a:r>
              <a:rPr lang="lv-LV" dirty="0"/>
              <a:t>saņem </a:t>
            </a:r>
            <a:r>
              <a:rPr lang="lv-LV" b="1" dirty="0"/>
              <a:t>Veselības inspekcijas atzinumu</a:t>
            </a:r>
            <a:r>
              <a:rPr lang="lv-LV" dirty="0"/>
              <a:t>, ka nometne gatava uzsākt darbību (9.punktā noteiktais izņēmums);</a:t>
            </a:r>
          </a:p>
          <a:p>
            <a:r>
              <a:rPr lang="lv-LV" b="1" dirty="0"/>
              <a:t>reģistrē Pārtikas un veterinārajā dienestā </a:t>
            </a:r>
            <a:r>
              <a:rPr lang="lv-LV" dirty="0"/>
              <a:t>dalībnieku ēdināšanas pakalpojumu;</a:t>
            </a:r>
          </a:p>
          <a:p>
            <a:r>
              <a:rPr lang="lv-LV" dirty="0"/>
              <a:t>slēdz </a:t>
            </a:r>
            <a:r>
              <a:rPr lang="lv-LV" b="1" dirty="0"/>
              <a:t>rakstisku līgumu ar dalībnieka likumisko pārstāvi </a:t>
            </a:r>
            <a:r>
              <a:rPr lang="lv-LV" dirty="0"/>
              <a:t>par dalībnieka (tai skaitā ārvalstnieka) uzņemšanu nometnē, izņemot nometni akreditētas profesionālās ievirzes sporta izglītības iestādes audzēkņiem, kur tā ir noteikta kā izglītības programmas sastāvdaļa un ir noslēgts līgums par profesionālās ievirzes sporta izglītības programmas apguvi. Līgumā par uzņemšanu nometnē nosaka dalībnieka, likumiskā pārstāvja un organizētāja tiesības un pienākumus. Ja nometnē piedalās dalībnieku (tai skaitā ārvalstnieku) grupa, kurai ir viens likumiskais pārstāvis, rakstisku līgumu ar likumisko pārstāvi slēdz par visiem grupas dalībniekiem kopumā. Ja nometnes dalībnieks kalendāra gada laikā piedalās vairākās viena organizētāja rīkotajās nometnēs, var slēgt vienu līgumu ar dalībnieka likumisko pārstāvi;</a:t>
            </a:r>
          </a:p>
          <a:p>
            <a:r>
              <a:rPr lang="lv-LV" b="1" dirty="0"/>
              <a:t>iepazīstina</a:t>
            </a:r>
            <a:r>
              <a:rPr lang="lv-LV" dirty="0"/>
              <a:t> dalībnieka likumisko pārstāvi ar nometnes iekšējās kārtības noteikumiem;</a:t>
            </a:r>
          </a:p>
          <a:p>
            <a:r>
              <a:rPr lang="lv-LV" b="1" dirty="0"/>
              <a:t>iesniedz</a:t>
            </a:r>
            <a:r>
              <a:rPr lang="lv-LV" dirty="0"/>
              <a:t> Valsts izglītības satura centra tīmekļvietnē </a:t>
            </a:r>
            <a:r>
              <a:rPr lang="lv-LV" dirty="0">
                <a:hlinkClick r:id="rId3"/>
              </a:rPr>
              <a:t>www.nomentes.gov.lv</a:t>
            </a:r>
            <a:r>
              <a:rPr lang="lv-LV" dirty="0"/>
              <a:t> </a:t>
            </a:r>
            <a:r>
              <a:rPr lang="lv-LV" b="1" dirty="0"/>
              <a:t>informāciju par nometni </a:t>
            </a:r>
            <a:r>
              <a:rPr lang="lv-LV" dirty="0"/>
              <a:t>iekļaušanai vienotās informācijas sistēmā.</a:t>
            </a:r>
          </a:p>
        </p:txBody>
      </p:sp>
      <p:sp>
        <p:nvSpPr>
          <p:cNvPr id="4" name="Datuma vietturis 3">
            <a:extLst>
              <a:ext uri="{FF2B5EF4-FFF2-40B4-BE49-F238E27FC236}">
                <a16:creationId xmlns:a16="http://schemas.microsoft.com/office/drawing/2014/main" id="{FBC8CC57-A8CA-1F41-08BB-C07668F503DC}"/>
              </a:ext>
            </a:extLst>
          </p:cNvPr>
          <p:cNvSpPr>
            <a:spLocks noGrp="1"/>
          </p:cNvSpPr>
          <p:nvPr>
            <p:ph type="dt" sz="half" idx="10"/>
          </p:nvPr>
        </p:nvSpPr>
        <p:spPr/>
        <p:txBody>
          <a:bodyPr/>
          <a:lstStyle/>
          <a:p>
            <a:fld id="{0357E5FC-7A39-4A6F-9046-3EE789F978B6}" type="datetime1">
              <a:rPr lang="lv-LV" smtClean="0"/>
              <a:t>23.10.2023</a:t>
            </a:fld>
            <a:endParaRPr lang="lv-LV"/>
          </a:p>
        </p:txBody>
      </p:sp>
      <p:sp>
        <p:nvSpPr>
          <p:cNvPr id="5" name="Slaida numura vietturis 4">
            <a:extLst>
              <a:ext uri="{FF2B5EF4-FFF2-40B4-BE49-F238E27FC236}">
                <a16:creationId xmlns:a16="http://schemas.microsoft.com/office/drawing/2014/main" id="{6B1FF847-CFC3-1B2D-B783-29DACA468E57}"/>
              </a:ext>
            </a:extLst>
          </p:cNvPr>
          <p:cNvSpPr>
            <a:spLocks noGrp="1"/>
          </p:cNvSpPr>
          <p:nvPr>
            <p:ph type="sldNum" sz="quarter" idx="12"/>
          </p:nvPr>
        </p:nvSpPr>
        <p:spPr/>
        <p:txBody>
          <a:bodyPr/>
          <a:lstStyle/>
          <a:p>
            <a:fld id="{E8248C7C-30DC-46F8-B0C5-1396CE183DB7}" type="slidenum">
              <a:rPr lang="lv-LV" smtClean="0"/>
              <a:t>15</a:t>
            </a:fld>
            <a:endParaRPr lang="lv-LV"/>
          </a:p>
        </p:txBody>
      </p:sp>
    </p:spTree>
    <p:extLst>
      <p:ext uri="{BB962C8B-B14F-4D97-AF65-F5344CB8AC3E}">
        <p14:creationId xmlns:p14="http://schemas.microsoft.com/office/powerpoint/2010/main" val="343603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E0DA2BA-6772-1130-CFA1-27CCA5EB58AA}"/>
              </a:ext>
            </a:extLst>
          </p:cNvPr>
          <p:cNvSpPr>
            <a:spLocks noGrp="1"/>
          </p:cNvSpPr>
          <p:nvPr>
            <p:ph type="title"/>
          </p:nvPr>
        </p:nvSpPr>
        <p:spPr/>
        <p:txBody>
          <a:bodyPr/>
          <a:lstStyle/>
          <a:p>
            <a:r>
              <a:rPr lang="lv-LV" dirty="0"/>
              <a:t>Nometnes darbības laikā organizētājs nodrošina</a:t>
            </a:r>
          </a:p>
        </p:txBody>
      </p:sp>
      <p:sp>
        <p:nvSpPr>
          <p:cNvPr id="3" name="Satura vietturis 2">
            <a:extLst>
              <a:ext uri="{FF2B5EF4-FFF2-40B4-BE49-F238E27FC236}">
                <a16:creationId xmlns:a16="http://schemas.microsoft.com/office/drawing/2014/main" id="{E7EA6426-9C03-1E74-24E3-E8B0F4687260}"/>
              </a:ext>
            </a:extLst>
          </p:cNvPr>
          <p:cNvSpPr>
            <a:spLocks noGrp="1"/>
          </p:cNvSpPr>
          <p:nvPr>
            <p:ph idx="1"/>
          </p:nvPr>
        </p:nvSpPr>
        <p:spPr/>
        <p:txBody>
          <a:bodyPr>
            <a:normAutofit fontScale="92500" lnSpcReduction="10000"/>
          </a:bodyPr>
          <a:lstStyle/>
          <a:p>
            <a:r>
              <a:rPr lang="lv-LV" dirty="0"/>
              <a:t>nometnes programmas īstenošanu;</a:t>
            </a:r>
          </a:p>
          <a:p>
            <a:r>
              <a:rPr lang="lv-LV" dirty="0"/>
              <a:t>neatliekamo medicīnisko palīdzību dalībniekiem, darbiniekiem un nometnes vadītājam;</a:t>
            </a:r>
          </a:p>
          <a:p>
            <a:r>
              <a:rPr lang="lv-LV" dirty="0"/>
              <a:t>iespēju dalībniekiem, darbiniekiem un nometnes vadītājam izsaukt operatīvos dienestus;</a:t>
            </a:r>
          </a:p>
          <a:p>
            <a:r>
              <a:rPr lang="lv-LV" dirty="0"/>
              <a:t>dalībnieku ēdināšanu, ievērojot veselīga uztura ieteikumus un pārtikas apritē noteiktās higiēnas prasības;</a:t>
            </a:r>
          </a:p>
          <a:p>
            <a:r>
              <a:rPr lang="lv-LV" dirty="0"/>
              <a:t>dalībnieku informēšanu un apmācību par ievainojumu un traumu profilakses jautājumiem atbilstoši nometnes darbības programmai;</a:t>
            </a:r>
          </a:p>
          <a:p>
            <a:r>
              <a:rPr lang="lv-LV" dirty="0"/>
              <a:t>vismaz vienu darbinieku (neskaitot saimnieciskos darbiniekus) uz 10 dalībniekiem;</a:t>
            </a:r>
          </a:p>
          <a:p>
            <a:r>
              <a:rPr lang="lv-LV" dirty="0"/>
              <a:t>civilās aizsardzības, ugunsdrošības, darba aizsardzības, vides aizsardzības un citu prasību ievērošanu normatīvajos aktos noteiktajā kārtībā;</a:t>
            </a:r>
          </a:p>
        </p:txBody>
      </p:sp>
      <p:sp>
        <p:nvSpPr>
          <p:cNvPr id="4" name="Datuma vietturis 3">
            <a:extLst>
              <a:ext uri="{FF2B5EF4-FFF2-40B4-BE49-F238E27FC236}">
                <a16:creationId xmlns:a16="http://schemas.microsoft.com/office/drawing/2014/main" id="{717BBDCE-6339-FB07-16CC-DF5A5DEA7AC7}"/>
              </a:ext>
            </a:extLst>
          </p:cNvPr>
          <p:cNvSpPr>
            <a:spLocks noGrp="1"/>
          </p:cNvSpPr>
          <p:nvPr>
            <p:ph type="dt" sz="half" idx="10"/>
          </p:nvPr>
        </p:nvSpPr>
        <p:spPr/>
        <p:txBody>
          <a:bodyPr/>
          <a:lstStyle/>
          <a:p>
            <a:fld id="{0357E5FC-7A39-4A6F-9046-3EE789F978B6}" type="datetime1">
              <a:rPr lang="lv-LV" smtClean="0"/>
              <a:t>23.10.2023</a:t>
            </a:fld>
            <a:endParaRPr lang="lv-LV"/>
          </a:p>
        </p:txBody>
      </p:sp>
      <p:sp>
        <p:nvSpPr>
          <p:cNvPr id="5" name="Slaida numura vietturis 4">
            <a:extLst>
              <a:ext uri="{FF2B5EF4-FFF2-40B4-BE49-F238E27FC236}">
                <a16:creationId xmlns:a16="http://schemas.microsoft.com/office/drawing/2014/main" id="{E1DF3E82-0E16-A1D5-C83B-E1B0469C78B5}"/>
              </a:ext>
            </a:extLst>
          </p:cNvPr>
          <p:cNvSpPr>
            <a:spLocks noGrp="1"/>
          </p:cNvSpPr>
          <p:nvPr>
            <p:ph type="sldNum" sz="quarter" idx="12"/>
          </p:nvPr>
        </p:nvSpPr>
        <p:spPr/>
        <p:txBody>
          <a:bodyPr/>
          <a:lstStyle/>
          <a:p>
            <a:fld id="{E8248C7C-30DC-46F8-B0C5-1396CE183DB7}" type="slidenum">
              <a:rPr lang="lv-LV" smtClean="0"/>
              <a:t>16</a:t>
            </a:fld>
            <a:endParaRPr lang="lv-LV"/>
          </a:p>
        </p:txBody>
      </p:sp>
    </p:spTree>
    <p:extLst>
      <p:ext uri="{BB962C8B-B14F-4D97-AF65-F5344CB8AC3E}">
        <p14:creationId xmlns:p14="http://schemas.microsoft.com/office/powerpoint/2010/main" val="628773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CE2F4D92-FF10-D8D8-886E-72B16D8B8B6D}"/>
              </a:ext>
            </a:extLst>
          </p:cNvPr>
          <p:cNvSpPr>
            <a:spLocks noGrp="1"/>
          </p:cNvSpPr>
          <p:nvPr>
            <p:ph idx="1"/>
          </p:nvPr>
        </p:nvSpPr>
        <p:spPr>
          <a:xfrm>
            <a:off x="685800" y="1412112"/>
            <a:ext cx="10820400" cy="5064888"/>
          </a:xfrm>
        </p:spPr>
        <p:txBody>
          <a:bodyPr>
            <a:normAutofit/>
          </a:bodyPr>
          <a:lstStyle/>
          <a:p>
            <a:r>
              <a:rPr lang="lv-LV" sz="2400" dirty="0"/>
              <a:t>šādas informācijas izvietošanu nometnē ikvienai personai redzamā vietā:</a:t>
            </a:r>
          </a:p>
          <a:p>
            <a:pPr lvl="1"/>
            <a:r>
              <a:rPr lang="lv-LV" sz="2400" dirty="0"/>
              <a:t>nometnes juridiskā un faktiskā adrese, kontakttālrunis;</a:t>
            </a:r>
          </a:p>
          <a:p>
            <a:pPr lvl="1"/>
            <a:r>
              <a:rPr lang="lv-LV" sz="2400" dirty="0"/>
              <a:t>organizētāja nosaukums vai vārds un uzvārds, kontakttālrunis;</a:t>
            </a:r>
          </a:p>
          <a:p>
            <a:pPr lvl="1"/>
            <a:r>
              <a:rPr lang="lv-LV" sz="2400" dirty="0"/>
              <a:t>nometnes vadītāja vārds un uzvārds, kontakttālrunis;</a:t>
            </a:r>
          </a:p>
          <a:p>
            <a:pPr lvl="1"/>
            <a:r>
              <a:rPr lang="lv-LV" sz="2400" dirty="0"/>
              <a:t>tās ārstniecības personas vai ārstniecības iestādes kontakttālrunis un atrašanās vieta, ar kuru ir noslēgta vienošanās par medicīnisko pakalpojumu sniegšanu;</a:t>
            </a:r>
          </a:p>
          <a:p>
            <a:pPr lvl="1"/>
            <a:r>
              <a:rPr lang="lv-LV" sz="2400" dirty="0"/>
              <a:t>informācija par operatīvo dienestu izsaukšanu;</a:t>
            </a:r>
          </a:p>
          <a:p>
            <a:pPr lvl="1"/>
            <a:r>
              <a:rPr lang="lv-LV" sz="2400" dirty="0"/>
              <a:t>dalībnieku guļvietu izvietojuma plāns diennakts nometnē;</a:t>
            </a:r>
          </a:p>
          <a:p>
            <a:pPr lvl="1"/>
            <a:r>
              <a:rPr lang="lv-LV" sz="2400" dirty="0"/>
              <a:t>nometnes iekšējās kārtības noteikumi un drošības noteikumi;</a:t>
            </a:r>
          </a:p>
          <a:p>
            <a:pPr lvl="1"/>
            <a:r>
              <a:rPr lang="lv-LV" sz="2400" dirty="0"/>
              <a:t>nometnes dienas kārtība;</a:t>
            </a:r>
          </a:p>
          <a:p>
            <a:pPr lvl="1"/>
            <a:r>
              <a:rPr lang="lv-LV" sz="2400" dirty="0"/>
              <a:t>konfesija, kas darbojas reliģiska satura nometnē.</a:t>
            </a:r>
          </a:p>
        </p:txBody>
      </p:sp>
      <p:sp>
        <p:nvSpPr>
          <p:cNvPr id="4" name="Datuma vietturis 3">
            <a:extLst>
              <a:ext uri="{FF2B5EF4-FFF2-40B4-BE49-F238E27FC236}">
                <a16:creationId xmlns:a16="http://schemas.microsoft.com/office/drawing/2014/main" id="{E4AE902A-EE0E-93AC-DA67-AA4542C5F39C}"/>
              </a:ext>
            </a:extLst>
          </p:cNvPr>
          <p:cNvSpPr>
            <a:spLocks noGrp="1"/>
          </p:cNvSpPr>
          <p:nvPr>
            <p:ph type="dt" sz="half" idx="10"/>
          </p:nvPr>
        </p:nvSpPr>
        <p:spPr/>
        <p:txBody>
          <a:bodyPr/>
          <a:lstStyle/>
          <a:p>
            <a:fld id="{0357E5FC-7A39-4A6F-9046-3EE789F978B6}" type="datetime1">
              <a:rPr lang="lv-LV" smtClean="0"/>
              <a:t>23.10.2023</a:t>
            </a:fld>
            <a:endParaRPr lang="lv-LV"/>
          </a:p>
        </p:txBody>
      </p:sp>
      <p:sp>
        <p:nvSpPr>
          <p:cNvPr id="5" name="Slaida numura vietturis 4">
            <a:extLst>
              <a:ext uri="{FF2B5EF4-FFF2-40B4-BE49-F238E27FC236}">
                <a16:creationId xmlns:a16="http://schemas.microsoft.com/office/drawing/2014/main" id="{F80ECF2C-2299-2D79-E521-A1017FB7A7E4}"/>
              </a:ext>
            </a:extLst>
          </p:cNvPr>
          <p:cNvSpPr>
            <a:spLocks noGrp="1"/>
          </p:cNvSpPr>
          <p:nvPr>
            <p:ph type="sldNum" sz="quarter" idx="12"/>
          </p:nvPr>
        </p:nvSpPr>
        <p:spPr/>
        <p:txBody>
          <a:bodyPr/>
          <a:lstStyle/>
          <a:p>
            <a:fld id="{E8248C7C-30DC-46F8-B0C5-1396CE183DB7}" type="slidenum">
              <a:rPr lang="lv-LV" smtClean="0"/>
              <a:t>17</a:t>
            </a:fld>
            <a:endParaRPr lang="lv-LV" dirty="0"/>
          </a:p>
        </p:txBody>
      </p:sp>
    </p:spTree>
    <p:extLst>
      <p:ext uri="{BB962C8B-B14F-4D97-AF65-F5344CB8AC3E}">
        <p14:creationId xmlns:p14="http://schemas.microsoft.com/office/powerpoint/2010/main" val="1547434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D9FC7189-C012-8B9B-C823-5E7242AA8C01}"/>
              </a:ext>
            </a:extLst>
          </p:cNvPr>
          <p:cNvSpPr>
            <a:spLocks noGrp="1"/>
          </p:cNvSpPr>
          <p:nvPr>
            <p:ph idx="1"/>
          </p:nvPr>
        </p:nvSpPr>
        <p:spPr>
          <a:xfrm>
            <a:off x="685800" y="1608882"/>
            <a:ext cx="10820400" cy="4609804"/>
          </a:xfrm>
        </p:spPr>
        <p:txBody>
          <a:bodyPr>
            <a:normAutofit fontScale="92500" lnSpcReduction="10000"/>
          </a:bodyPr>
          <a:lstStyle/>
          <a:p>
            <a:r>
              <a:rPr lang="lv-LV" dirty="0"/>
              <a:t>dalībnieku drošību saskaņā ar Bērnu tiesību aizsardzības likumu;</a:t>
            </a:r>
          </a:p>
          <a:p>
            <a:r>
              <a:rPr lang="lv-LV" dirty="0"/>
              <a:t>nometnes vadītāju ar mobilo saziņas līdzekli un medicīnisko aptieciņu pirmās palīdzības sniegšanai, ja saskaņā ar nometnes programmu paredzēta dalībnieku došanās ārpus nometnes teritorijas;</a:t>
            </a:r>
          </a:p>
          <a:p>
            <a:r>
              <a:rPr lang="lv-LV" dirty="0"/>
              <a:t>pedikulozes un infekcijas slimību pazīmju (caurejas, vemšanas, ādas, gļotādas vai acu ābolu dzeltes, paaugstinātas ķermeņa temperatūras, infekciozas izcelsmes izsitumu) </a:t>
            </a:r>
            <a:r>
              <a:rPr lang="lv-LV" dirty="0" err="1"/>
              <a:t>neesības</a:t>
            </a:r>
            <a:r>
              <a:rPr lang="lv-LV" dirty="0"/>
              <a:t> novērtēšanu dalībniekiem nometnes pirmajā dienā, ko veic ārstniecības persona, ar kuru organizētājs noslēdzis vienošanos par veselības aprūpes pakalpojumu sniegšanu. </a:t>
            </a:r>
            <a:r>
              <a:rPr lang="lv-LV" dirty="0" err="1"/>
              <a:t>Jaunsardzes</a:t>
            </a:r>
            <a:r>
              <a:rPr lang="lv-LV" dirty="0"/>
              <a:t> centra organizētās nometnēs attiecīgo pārbaudi, ja ir aizdomas, var veikt darbinieks, kurš apmācīts paplašinātā pirmās palīdzības sniegšanā saskaņā ar normatīvajos aktos par apmācību pirmās palīdzības sniegšanā noteiktajām mācību programmām, ja nav noslēgta vienošanās par veselības aprūpes pakalpojumu sniegšanu;</a:t>
            </a:r>
          </a:p>
          <a:p>
            <a:r>
              <a:rPr lang="lv-LV" dirty="0"/>
              <a:t>nometnes atbilstību prasībām, kas noteiktas normatīvajos aktos par epidemioloģiskās drošības pasākumiem un </a:t>
            </a:r>
            <a:r>
              <a:rPr lang="lv-LV" dirty="0" err="1"/>
              <a:t>pretepidēmijas</a:t>
            </a:r>
            <a:r>
              <a:rPr lang="lv-LV" dirty="0"/>
              <a:t> pasākumiem Covid-19 izplatības ierobežošanai.</a:t>
            </a:r>
          </a:p>
        </p:txBody>
      </p:sp>
      <p:sp>
        <p:nvSpPr>
          <p:cNvPr id="4" name="Datuma vietturis 3">
            <a:extLst>
              <a:ext uri="{FF2B5EF4-FFF2-40B4-BE49-F238E27FC236}">
                <a16:creationId xmlns:a16="http://schemas.microsoft.com/office/drawing/2014/main" id="{7EDC2AC5-9C0D-7674-76F4-ECD99C3C0F0C}"/>
              </a:ext>
            </a:extLst>
          </p:cNvPr>
          <p:cNvSpPr>
            <a:spLocks noGrp="1"/>
          </p:cNvSpPr>
          <p:nvPr>
            <p:ph type="dt" sz="half" idx="10"/>
          </p:nvPr>
        </p:nvSpPr>
        <p:spPr/>
        <p:txBody>
          <a:bodyPr/>
          <a:lstStyle/>
          <a:p>
            <a:fld id="{0357E5FC-7A39-4A6F-9046-3EE789F978B6}" type="datetime1">
              <a:rPr lang="lv-LV" smtClean="0"/>
              <a:t>23.10.2023</a:t>
            </a:fld>
            <a:endParaRPr lang="lv-LV"/>
          </a:p>
        </p:txBody>
      </p:sp>
      <p:sp>
        <p:nvSpPr>
          <p:cNvPr id="5" name="Slaida numura vietturis 4">
            <a:extLst>
              <a:ext uri="{FF2B5EF4-FFF2-40B4-BE49-F238E27FC236}">
                <a16:creationId xmlns:a16="http://schemas.microsoft.com/office/drawing/2014/main" id="{D92C02E5-8BE7-24DF-57FA-053E2C23FAA2}"/>
              </a:ext>
            </a:extLst>
          </p:cNvPr>
          <p:cNvSpPr>
            <a:spLocks noGrp="1"/>
          </p:cNvSpPr>
          <p:nvPr>
            <p:ph type="sldNum" sz="quarter" idx="12"/>
          </p:nvPr>
        </p:nvSpPr>
        <p:spPr/>
        <p:txBody>
          <a:bodyPr/>
          <a:lstStyle/>
          <a:p>
            <a:fld id="{E8248C7C-30DC-46F8-B0C5-1396CE183DB7}" type="slidenum">
              <a:rPr lang="lv-LV" smtClean="0"/>
              <a:t>18</a:t>
            </a:fld>
            <a:endParaRPr lang="lv-LV"/>
          </a:p>
        </p:txBody>
      </p:sp>
    </p:spTree>
    <p:extLst>
      <p:ext uri="{BB962C8B-B14F-4D97-AF65-F5344CB8AC3E}">
        <p14:creationId xmlns:p14="http://schemas.microsoft.com/office/powerpoint/2010/main" val="482454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40E4B24-8355-9BA9-74CD-D7C71D23F714}"/>
              </a:ext>
            </a:extLst>
          </p:cNvPr>
          <p:cNvSpPr>
            <a:spLocks noGrp="1"/>
          </p:cNvSpPr>
          <p:nvPr>
            <p:ph type="title"/>
          </p:nvPr>
        </p:nvSpPr>
        <p:spPr>
          <a:xfrm>
            <a:off x="5046562" y="222331"/>
            <a:ext cx="6286018" cy="682462"/>
          </a:xfrm>
        </p:spPr>
        <p:txBody>
          <a:bodyPr>
            <a:normAutofit/>
          </a:bodyPr>
          <a:lstStyle/>
          <a:p>
            <a:r>
              <a:rPr lang="lv-LV" sz="3200" dirty="0"/>
              <a:t>Higiēnas prasības nometnē</a:t>
            </a:r>
          </a:p>
        </p:txBody>
      </p:sp>
      <p:sp>
        <p:nvSpPr>
          <p:cNvPr id="3" name="Satura vietturis 2">
            <a:extLst>
              <a:ext uri="{FF2B5EF4-FFF2-40B4-BE49-F238E27FC236}">
                <a16:creationId xmlns:a16="http://schemas.microsoft.com/office/drawing/2014/main" id="{A04BDF6D-ECC9-30FD-E04C-643C648BFD0D}"/>
              </a:ext>
            </a:extLst>
          </p:cNvPr>
          <p:cNvSpPr>
            <a:spLocks noGrp="1"/>
          </p:cNvSpPr>
          <p:nvPr>
            <p:ph idx="1"/>
          </p:nvPr>
        </p:nvSpPr>
        <p:spPr>
          <a:xfrm>
            <a:off x="685800" y="1365813"/>
            <a:ext cx="10820400" cy="5269855"/>
          </a:xfrm>
        </p:spPr>
        <p:txBody>
          <a:bodyPr>
            <a:normAutofit fontScale="70000" lnSpcReduction="20000"/>
          </a:bodyPr>
          <a:lstStyle/>
          <a:p>
            <a:r>
              <a:rPr lang="lv-LV" dirty="0"/>
              <a:t>nometnes teritorija ir sakopta, labiekārtota un dalībniekiem droša;</a:t>
            </a:r>
          </a:p>
          <a:p>
            <a:r>
              <a:rPr lang="lv-LV" dirty="0"/>
              <a:t>nometnes ēkā vai tās tuvumā neatrodas institūcijas (objekti), kuru darbība var apdraudēt dalībnieku drošību un veselību;</a:t>
            </a:r>
          </a:p>
          <a:p>
            <a:r>
              <a:rPr lang="lv-LV" dirty="0"/>
              <a:t>nometnē tiek nodrošināta sadzīves atkritumu savākšana un uzglabāšana slēgtos konteineros, kuri atrodas vismaz 20 metru attālumā no ēku logiem, vai speciāli šim nolūkam paredzētos noslēgtos atkritumu maisos, kurus nogādā atkritumu uzglabāšanas vietā;</a:t>
            </a:r>
          </a:p>
          <a:p>
            <a:r>
              <a:rPr lang="lv-LV" dirty="0"/>
              <a:t>nometnē ir nodrošinātas nepieciešamās telpu grupas, vietas vai zonas nometnes programmas īstenošanai – mācībām, atpūtai, sportam, ēšanai, gulēšanai, personīgās higiēnas ievērošanai;</a:t>
            </a:r>
          </a:p>
          <a:p>
            <a:r>
              <a:rPr lang="lv-LV" dirty="0"/>
              <a:t>diennakts nometnēs dalībniekiem ir nodrošināts viegli kopjams gulēšanas inventārs. Dalībnieku gultas veļu un dvieļus maina ne retāk kā reizi 10 dienās. Netīro veļu līdz mazgāšanai uzglabā atsevišķi šim nolūkam paredzētā maisā vai tvertnē;</a:t>
            </a:r>
          </a:p>
          <a:p>
            <a:r>
              <a:rPr lang="lv-LV" dirty="0"/>
              <a:t>diennakts nometnēs ir nodrošināta vieta vai telpa īslaicīgai dalībnieka izolācijai infekcijas slimību gadījumos, līdz ierodas likumiskie pārstāvji vai neatliekamās medicīniskās palīdzības dienesta pārstāvji;</a:t>
            </a:r>
          </a:p>
          <a:p>
            <a:r>
              <a:rPr lang="lv-LV" dirty="0"/>
              <a:t>nometnes laikā peldēšanās pieļaujama tikai drošās peldvietās un dienas gaismā. Peldēšanos organizē peldvietās, kas iekļautas valsts monitoringa programmā vai kurās pirms nometnes darbības uzsākšanas ir veikta peldvietas ūdens kvalitātes pārbaude jebkurā šajā jomā akreditētā laboratorijā;</a:t>
            </a:r>
          </a:p>
          <a:p>
            <a:r>
              <a:rPr lang="lv-LV" dirty="0"/>
              <a:t>nometnē izmantotais dzeramais ūdens atbilst dzeramā ūdens obligātajām nekaitīguma prasībām vai arī tiek izmantots rūpnieciski fasēts dzeramais ūdens;</a:t>
            </a:r>
          </a:p>
          <a:p>
            <a:r>
              <a:rPr lang="lv-LV" dirty="0"/>
              <a:t>nometnes telpās nodrošina tīrību un kārtību. Telpu mitro uzkopšanu veic pēc nepieciešamības, bet ne retāk kā reizi dienā. Tualetes un dušas telpas, kā arī sanitāri tehniskās ierīces uzkopj pēc vajadzības, bet ne retāk kā divas reizes dienā, izmantojot dezinfekcijas līdzekļus;</a:t>
            </a:r>
          </a:p>
          <a:p>
            <a:r>
              <a:rPr lang="lv-LV" dirty="0"/>
              <a:t>nometnes dušas un tualetes telpām lieto atsevišķu uzkopšanas inventāru;</a:t>
            </a:r>
          </a:p>
          <a:p>
            <a:r>
              <a:rPr lang="lv-LV" dirty="0"/>
              <a:t>nometnē nodrošina vietu vai telpu uzkopšanas inventāra uzglabāšanai. Dezinfekcijas līdzekļus uzglabā dalībniekiem nepieejamā vietā.</a:t>
            </a:r>
          </a:p>
        </p:txBody>
      </p:sp>
      <p:sp>
        <p:nvSpPr>
          <p:cNvPr id="4" name="Datuma vietturis 3">
            <a:extLst>
              <a:ext uri="{FF2B5EF4-FFF2-40B4-BE49-F238E27FC236}">
                <a16:creationId xmlns:a16="http://schemas.microsoft.com/office/drawing/2014/main" id="{95DBCAAE-4CF6-C020-6395-CEC79B5E6E1A}"/>
              </a:ext>
            </a:extLst>
          </p:cNvPr>
          <p:cNvSpPr>
            <a:spLocks noGrp="1"/>
          </p:cNvSpPr>
          <p:nvPr>
            <p:ph type="dt" sz="half" idx="10"/>
          </p:nvPr>
        </p:nvSpPr>
        <p:spPr/>
        <p:txBody>
          <a:bodyPr/>
          <a:lstStyle/>
          <a:p>
            <a:fld id="{0357E5FC-7A39-4A6F-9046-3EE789F978B6}" type="datetime1">
              <a:rPr lang="lv-LV" smtClean="0"/>
              <a:t>23.10.2023</a:t>
            </a:fld>
            <a:endParaRPr lang="lv-LV"/>
          </a:p>
        </p:txBody>
      </p:sp>
      <p:sp>
        <p:nvSpPr>
          <p:cNvPr id="5" name="Slaida numura vietturis 4">
            <a:extLst>
              <a:ext uri="{FF2B5EF4-FFF2-40B4-BE49-F238E27FC236}">
                <a16:creationId xmlns:a16="http://schemas.microsoft.com/office/drawing/2014/main" id="{983F2FB9-481A-3116-EA0B-CC34BA6E214D}"/>
              </a:ext>
            </a:extLst>
          </p:cNvPr>
          <p:cNvSpPr>
            <a:spLocks noGrp="1"/>
          </p:cNvSpPr>
          <p:nvPr>
            <p:ph type="sldNum" sz="quarter" idx="12"/>
          </p:nvPr>
        </p:nvSpPr>
        <p:spPr/>
        <p:txBody>
          <a:bodyPr/>
          <a:lstStyle/>
          <a:p>
            <a:fld id="{E8248C7C-30DC-46F8-B0C5-1396CE183DB7}" type="slidenum">
              <a:rPr lang="lv-LV" smtClean="0"/>
              <a:t>19</a:t>
            </a:fld>
            <a:endParaRPr lang="lv-LV"/>
          </a:p>
        </p:txBody>
      </p:sp>
    </p:spTree>
    <p:extLst>
      <p:ext uri="{BB962C8B-B14F-4D97-AF65-F5344CB8AC3E}">
        <p14:creationId xmlns:p14="http://schemas.microsoft.com/office/powerpoint/2010/main" val="3704647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6129833-BC07-50D4-B39E-12CE2D1DFA25}"/>
              </a:ext>
            </a:extLst>
          </p:cNvPr>
          <p:cNvSpPr>
            <a:spLocks noGrp="1"/>
          </p:cNvSpPr>
          <p:nvPr>
            <p:ph type="title"/>
          </p:nvPr>
        </p:nvSpPr>
        <p:spPr/>
        <p:txBody>
          <a:bodyPr/>
          <a:lstStyle/>
          <a:p>
            <a:r>
              <a:rPr lang="lv-LV" dirty="0"/>
              <a:t>Saturs</a:t>
            </a:r>
          </a:p>
        </p:txBody>
      </p:sp>
      <p:sp>
        <p:nvSpPr>
          <p:cNvPr id="3" name="Satura vietturis 2">
            <a:extLst>
              <a:ext uri="{FF2B5EF4-FFF2-40B4-BE49-F238E27FC236}">
                <a16:creationId xmlns:a16="http://schemas.microsoft.com/office/drawing/2014/main" id="{F292B12F-0084-69AC-5266-E0BB90E85F41}"/>
              </a:ext>
            </a:extLst>
          </p:cNvPr>
          <p:cNvSpPr>
            <a:spLocks noGrp="1"/>
          </p:cNvSpPr>
          <p:nvPr>
            <p:ph idx="1"/>
          </p:nvPr>
        </p:nvSpPr>
        <p:spPr/>
        <p:txBody>
          <a:bodyPr/>
          <a:lstStyle/>
          <a:p>
            <a:r>
              <a:rPr lang="lv-LV" sz="2800" dirty="0"/>
              <a:t>Normatīvo aktu kopums</a:t>
            </a:r>
          </a:p>
          <a:p>
            <a:r>
              <a:rPr lang="lv-LV" sz="2800" dirty="0"/>
              <a:t>Bērnu nometne un izglītības process</a:t>
            </a:r>
          </a:p>
          <a:p>
            <a:r>
              <a:rPr lang="lv-LV" sz="2800" dirty="0"/>
              <a:t>Vispārējs pārskats par piemērojamajiem normatīvajiem aktiem</a:t>
            </a:r>
          </a:p>
          <a:p>
            <a:r>
              <a:rPr lang="lv-LV" sz="2800" dirty="0"/>
              <a:t>BTAL regulējums</a:t>
            </a:r>
          </a:p>
          <a:p>
            <a:r>
              <a:rPr lang="lv-LV" sz="2800" dirty="0"/>
              <a:t>Bērnu nometņu organizēšanas un darbības kārtība</a:t>
            </a:r>
          </a:p>
          <a:p>
            <a:endParaRPr lang="lv-LV" dirty="0"/>
          </a:p>
        </p:txBody>
      </p:sp>
      <p:sp>
        <p:nvSpPr>
          <p:cNvPr id="4" name="Datuma vietturis 3">
            <a:extLst>
              <a:ext uri="{FF2B5EF4-FFF2-40B4-BE49-F238E27FC236}">
                <a16:creationId xmlns:a16="http://schemas.microsoft.com/office/drawing/2014/main" id="{6166378B-FC4B-181F-0998-D7900BEF208E}"/>
              </a:ext>
            </a:extLst>
          </p:cNvPr>
          <p:cNvSpPr>
            <a:spLocks noGrp="1"/>
          </p:cNvSpPr>
          <p:nvPr>
            <p:ph type="dt" sz="half" idx="10"/>
          </p:nvPr>
        </p:nvSpPr>
        <p:spPr/>
        <p:txBody>
          <a:bodyPr/>
          <a:lstStyle/>
          <a:p>
            <a:fld id="{2CBA15ED-7B7F-41A5-9CBC-4DAD145BD37A}" type="datetime1">
              <a:rPr lang="lv-LV" smtClean="0"/>
              <a:t>23.10.2023</a:t>
            </a:fld>
            <a:endParaRPr lang="lv-LV"/>
          </a:p>
        </p:txBody>
      </p:sp>
      <p:sp>
        <p:nvSpPr>
          <p:cNvPr id="6" name="Slaida numura vietturis 5">
            <a:extLst>
              <a:ext uri="{FF2B5EF4-FFF2-40B4-BE49-F238E27FC236}">
                <a16:creationId xmlns:a16="http://schemas.microsoft.com/office/drawing/2014/main" id="{609A1A81-6E7F-F7CA-992A-D5B18E9F20F9}"/>
              </a:ext>
            </a:extLst>
          </p:cNvPr>
          <p:cNvSpPr>
            <a:spLocks noGrp="1"/>
          </p:cNvSpPr>
          <p:nvPr>
            <p:ph type="sldNum" sz="quarter" idx="12"/>
          </p:nvPr>
        </p:nvSpPr>
        <p:spPr/>
        <p:txBody>
          <a:bodyPr/>
          <a:lstStyle/>
          <a:p>
            <a:fld id="{E8248C7C-30DC-46F8-B0C5-1396CE183DB7}" type="slidenum">
              <a:rPr lang="lv-LV" smtClean="0"/>
              <a:t>2</a:t>
            </a:fld>
            <a:endParaRPr lang="lv-LV"/>
          </a:p>
        </p:txBody>
      </p:sp>
    </p:spTree>
    <p:extLst>
      <p:ext uri="{BB962C8B-B14F-4D97-AF65-F5344CB8AC3E}">
        <p14:creationId xmlns:p14="http://schemas.microsoft.com/office/powerpoint/2010/main" val="3028883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35A605B-4117-C4E1-8F2F-33D602303BF9}"/>
              </a:ext>
            </a:extLst>
          </p:cNvPr>
          <p:cNvSpPr>
            <a:spLocks noGrp="1"/>
          </p:cNvSpPr>
          <p:nvPr>
            <p:ph type="title"/>
          </p:nvPr>
        </p:nvSpPr>
        <p:spPr/>
        <p:txBody>
          <a:bodyPr/>
          <a:lstStyle/>
          <a:p>
            <a:r>
              <a:rPr lang="lv-LV" dirty="0"/>
              <a:t>Nometnes vadītājs</a:t>
            </a:r>
          </a:p>
        </p:txBody>
      </p:sp>
      <p:sp>
        <p:nvSpPr>
          <p:cNvPr id="3" name="Satura vietturis 2">
            <a:extLst>
              <a:ext uri="{FF2B5EF4-FFF2-40B4-BE49-F238E27FC236}">
                <a16:creationId xmlns:a16="http://schemas.microsoft.com/office/drawing/2014/main" id="{84CA2DD7-48A2-97EB-0F23-38E5E72AF2C5}"/>
              </a:ext>
            </a:extLst>
          </p:cNvPr>
          <p:cNvSpPr>
            <a:spLocks noGrp="1"/>
          </p:cNvSpPr>
          <p:nvPr>
            <p:ph idx="1"/>
          </p:nvPr>
        </p:nvSpPr>
        <p:spPr/>
        <p:txBody>
          <a:bodyPr/>
          <a:lstStyle/>
          <a:p>
            <a:pPr marL="0" indent="0">
              <a:buNone/>
            </a:pPr>
            <a:r>
              <a:rPr lang="lv-LV" dirty="0"/>
              <a:t>Par nometnes vadītāju var būt persona, kura apguvusi Izglītības un zinātnes ministrijas apstiprināto nometņu vadītāju kursu programmu un saņēmusi Valsts izglītības satura centra apliecību par programmas apguvi papīra dokumenta vai elektroniskā formā, parakstītu ar drošu elektronisko parakstu un apstiprinātu ar laika zīmogu. Valsts izglītības satura centrs ziņas par apliecības iegūšanu reģistrē valsts informācijas sistēmā "Bērnu un jauniešu nometņu vadītājiem izsniegto apliecību datubāze".</a:t>
            </a:r>
          </a:p>
          <a:p>
            <a:pPr marL="0" indent="0">
              <a:buNone/>
            </a:pPr>
            <a:endParaRPr lang="lv-LV" dirty="0"/>
          </a:p>
          <a:p>
            <a:pPr marL="0" indent="0">
              <a:buNone/>
            </a:pPr>
            <a:r>
              <a:rPr lang="lv-LV" dirty="0"/>
              <a:t>Kvalificēta persona</a:t>
            </a:r>
          </a:p>
        </p:txBody>
      </p:sp>
      <p:sp>
        <p:nvSpPr>
          <p:cNvPr id="4" name="Datuma vietturis 3">
            <a:extLst>
              <a:ext uri="{FF2B5EF4-FFF2-40B4-BE49-F238E27FC236}">
                <a16:creationId xmlns:a16="http://schemas.microsoft.com/office/drawing/2014/main" id="{54F540B7-12CF-CB6B-B658-8979C98B598F}"/>
              </a:ext>
            </a:extLst>
          </p:cNvPr>
          <p:cNvSpPr>
            <a:spLocks noGrp="1"/>
          </p:cNvSpPr>
          <p:nvPr>
            <p:ph type="dt" sz="half" idx="10"/>
          </p:nvPr>
        </p:nvSpPr>
        <p:spPr/>
        <p:txBody>
          <a:bodyPr/>
          <a:lstStyle/>
          <a:p>
            <a:fld id="{0357E5FC-7A39-4A6F-9046-3EE789F978B6}" type="datetime1">
              <a:rPr lang="lv-LV" smtClean="0"/>
              <a:t>23.10.2023</a:t>
            </a:fld>
            <a:endParaRPr lang="lv-LV"/>
          </a:p>
        </p:txBody>
      </p:sp>
      <p:sp>
        <p:nvSpPr>
          <p:cNvPr id="5" name="Slaida numura vietturis 4">
            <a:extLst>
              <a:ext uri="{FF2B5EF4-FFF2-40B4-BE49-F238E27FC236}">
                <a16:creationId xmlns:a16="http://schemas.microsoft.com/office/drawing/2014/main" id="{2452703B-6158-94A2-C77F-F0142A47ACBC}"/>
              </a:ext>
            </a:extLst>
          </p:cNvPr>
          <p:cNvSpPr>
            <a:spLocks noGrp="1"/>
          </p:cNvSpPr>
          <p:nvPr>
            <p:ph type="sldNum" sz="quarter" idx="12"/>
          </p:nvPr>
        </p:nvSpPr>
        <p:spPr/>
        <p:txBody>
          <a:bodyPr/>
          <a:lstStyle/>
          <a:p>
            <a:fld id="{E8248C7C-30DC-46F8-B0C5-1396CE183DB7}" type="slidenum">
              <a:rPr lang="lv-LV" smtClean="0"/>
              <a:t>20</a:t>
            </a:fld>
            <a:endParaRPr lang="lv-LV"/>
          </a:p>
        </p:txBody>
      </p:sp>
    </p:spTree>
    <p:extLst>
      <p:ext uri="{BB962C8B-B14F-4D97-AF65-F5344CB8AC3E}">
        <p14:creationId xmlns:p14="http://schemas.microsoft.com/office/powerpoint/2010/main" val="424430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0488E58-211B-195E-2860-80FFF8D5DF3A}"/>
              </a:ext>
            </a:extLst>
          </p:cNvPr>
          <p:cNvSpPr>
            <a:spLocks noGrp="1"/>
          </p:cNvSpPr>
          <p:nvPr>
            <p:ph type="title"/>
          </p:nvPr>
        </p:nvSpPr>
        <p:spPr>
          <a:xfrm>
            <a:off x="2513635" y="99611"/>
            <a:ext cx="8610600" cy="1293028"/>
          </a:xfrm>
        </p:spPr>
        <p:txBody>
          <a:bodyPr/>
          <a:lstStyle/>
          <a:p>
            <a:r>
              <a:rPr lang="lv-LV" dirty="0"/>
              <a:t>Nometnes vadītāja kompetence</a:t>
            </a:r>
          </a:p>
        </p:txBody>
      </p:sp>
      <p:sp>
        <p:nvSpPr>
          <p:cNvPr id="3" name="Satura vietturis 2">
            <a:extLst>
              <a:ext uri="{FF2B5EF4-FFF2-40B4-BE49-F238E27FC236}">
                <a16:creationId xmlns:a16="http://schemas.microsoft.com/office/drawing/2014/main" id="{1148884A-00AB-9363-2360-FA44525CCD7E}"/>
              </a:ext>
            </a:extLst>
          </p:cNvPr>
          <p:cNvSpPr>
            <a:spLocks noGrp="1"/>
          </p:cNvSpPr>
          <p:nvPr>
            <p:ph idx="1"/>
          </p:nvPr>
        </p:nvSpPr>
        <p:spPr>
          <a:xfrm>
            <a:off x="685800" y="1392639"/>
            <a:ext cx="10820400" cy="5084361"/>
          </a:xfrm>
        </p:spPr>
        <p:txBody>
          <a:bodyPr>
            <a:normAutofit fontScale="77500" lnSpcReduction="20000"/>
          </a:bodyPr>
          <a:lstStyle/>
          <a:p>
            <a:r>
              <a:rPr lang="lv-LV" dirty="0"/>
              <a:t> īsteno nometnes programmu, nodrošinot izglītojošu, saturīgu un lietderīgu brīvā laika organizēšanu, un vada nometnes darbu;</a:t>
            </a:r>
          </a:p>
          <a:p>
            <a:r>
              <a:rPr lang="lv-LV" dirty="0"/>
              <a:t>pirms nometnes darbības uzsākšanas iepazīstina darbiniekus ar darba kārtības noteikumiem, iekšējās kārtības noteikumiem un drošības noteikumiem (tai skaitā darba drošības un ugunsdrošības noteikumiem), veicot par to ierakstu nometnes žurnālā (2.pielikums);</a:t>
            </a:r>
          </a:p>
          <a:p>
            <a:r>
              <a:rPr lang="lv-LV" dirty="0"/>
              <a:t>pirms nometnes darbības uzsākšanas iepazīstina dalībniekus ar iekšējās kārtības noteikumiem un drošības noteikumiem (tai skaitā darba drošības un ugunsdrošības noteikumiem), veicot par to ierakstu nometnes žurnālā, un ir atbildīgs par minēto noteikumu ievērošanu;</a:t>
            </a:r>
          </a:p>
          <a:p>
            <a:r>
              <a:rPr lang="lv-LV" dirty="0"/>
              <a:t>nodrošina dalībnieku drošību, kā arī veselības un dzīvības aizsardzību;</a:t>
            </a:r>
          </a:p>
          <a:p>
            <a:r>
              <a:rPr lang="lv-LV" dirty="0"/>
              <a:t>nodrošina dalībnieku tiesību un interešu ievērošanu;</a:t>
            </a:r>
          </a:p>
          <a:p>
            <a:r>
              <a:rPr lang="lv-LV" dirty="0"/>
              <a:t>ir atbildīgs par rotaļu un sporta ierīču, inventāra, aprīkojuma un nodarbībās izmantojamo materiālu drošumu, nekaitīgumu un atbilstību dalībnieku vecumam;</a:t>
            </a:r>
          </a:p>
          <a:p>
            <a:r>
              <a:rPr lang="lv-LV" dirty="0"/>
              <a:t>ir atbildīgs par dalībnieku saudzīgu izturēšanos pret vidi;</a:t>
            </a:r>
          </a:p>
          <a:p>
            <a:r>
              <a:rPr lang="lv-LV" dirty="0"/>
              <a:t>nodrošina ar mobilo saziņas līdzekli un medicīnisko aptieciņu pirmās palīdzības sniegšanai darbinieku, kurš vada dalībnieku grupu, ja saskaņā ar nometnes programmu dalībnieki dodas ārpus nometnes teritorijas;</a:t>
            </a:r>
          </a:p>
          <a:p>
            <a:r>
              <a:rPr lang="lv-LV" dirty="0"/>
              <a:t>nekavējoties informē organizētāju, likumiskos pārstāvjus un atbildīgās institūcijas, ja ir apdraudēta dalībnieka drošība, veselība vai dzīvība;</a:t>
            </a:r>
          </a:p>
          <a:p>
            <a:r>
              <a:rPr lang="lv-LV" dirty="0"/>
              <a:t>nepieļauj nepiederošu personu uzturēšanos nometnes teritorijā;</a:t>
            </a:r>
          </a:p>
          <a:p>
            <a:r>
              <a:rPr lang="lv-LV" dirty="0"/>
              <a:t>aizpilda nometnes žurnālu (2.pielikums).</a:t>
            </a:r>
          </a:p>
        </p:txBody>
      </p:sp>
      <p:sp>
        <p:nvSpPr>
          <p:cNvPr id="4" name="Datuma vietturis 3">
            <a:extLst>
              <a:ext uri="{FF2B5EF4-FFF2-40B4-BE49-F238E27FC236}">
                <a16:creationId xmlns:a16="http://schemas.microsoft.com/office/drawing/2014/main" id="{8BA6ADEC-0AAC-DCA5-D10A-E3DF02474901}"/>
              </a:ext>
            </a:extLst>
          </p:cNvPr>
          <p:cNvSpPr>
            <a:spLocks noGrp="1"/>
          </p:cNvSpPr>
          <p:nvPr>
            <p:ph type="dt" sz="half" idx="10"/>
          </p:nvPr>
        </p:nvSpPr>
        <p:spPr/>
        <p:txBody>
          <a:bodyPr/>
          <a:lstStyle/>
          <a:p>
            <a:fld id="{0357E5FC-7A39-4A6F-9046-3EE789F978B6}" type="datetime1">
              <a:rPr lang="lv-LV" smtClean="0"/>
              <a:t>23.10.2023</a:t>
            </a:fld>
            <a:endParaRPr lang="lv-LV"/>
          </a:p>
        </p:txBody>
      </p:sp>
      <p:sp>
        <p:nvSpPr>
          <p:cNvPr id="5" name="Slaida numura vietturis 4">
            <a:extLst>
              <a:ext uri="{FF2B5EF4-FFF2-40B4-BE49-F238E27FC236}">
                <a16:creationId xmlns:a16="http://schemas.microsoft.com/office/drawing/2014/main" id="{F5E4A681-EA50-920A-50DE-325C79AE36BC}"/>
              </a:ext>
            </a:extLst>
          </p:cNvPr>
          <p:cNvSpPr>
            <a:spLocks noGrp="1"/>
          </p:cNvSpPr>
          <p:nvPr>
            <p:ph type="sldNum" sz="quarter" idx="12"/>
          </p:nvPr>
        </p:nvSpPr>
        <p:spPr/>
        <p:txBody>
          <a:bodyPr/>
          <a:lstStyle/>
          <a:p>
            <a:fld id="{E8248C7C-30DC-46F8-B0C5-1396CE183DB7}" type="slidenum">
              <a:rPr lang="lv-LV" smtClean="0"/>
              <a:t>21</a:t>
            </a:fld>
            <a:endParaRPr lang="lv-LV"/>
          </a:p>
        </p:txBody>
      </p:sp>
    </p:spTree>
    <p:extLst>
      <p:ext uri="{BB962C8B-B14F-4D97-AF65-F5344CB8AC3E}">
        <p14:creationId xmlns:p14="http://schemas.microsoft.com/office/powerpoint/2010/main" val="2025258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A41AD87-8BDF-1A75-5BD9-FCB886C0004F}"/>
              </a:ext>
            </a:extLst>
          </p:cNvPr>
          <p:cNvSpPr>
            <a:spLocks noGrp="1"/>
          </p:cNvSpPr>
          <p:nvPr>
            <p:ph type="title"/>
          </p:nvPr>
        </p:nvSpPr>
        <p:spPr>
          <a:xfrm>
            <a:off x="8032830" y="150031"/>
            <a:ext cx="3091405" cy="647738"/>
          </a:xfrm>
        </p:spPr>
        <p:txBody>
          <a:bodyPr/>
          <a:lstStyle/>
          <a:p>
            <a:r>
              <a:rPr lang="lv-LV" dirty="0"/>
              <a:t>2.pielikums</a:t>
            </a:r>
          </a:p>
        </p:txBody>
      </p:sp>
      <p:pic>
        <p:nvPicPr>
          <p:cNvPr id="6" name="Satura vietturis 5">
            <a:extLst>
              <a:ext uri="{FF2B5EF4-FFF2-40B4-BE49-F238E27FC236}">
                <a16:creationId xmlns:a16="http://schemas.microsoft.com/office/drawing/2014/main" id="{21CF468A-DBCB-3C67-7CAC-D9D3DCB49C67}"/>
              </a:ext>
            </a:extLst>
          </p:cNvPr>
          <p:cNvPicPr>
            <a:picLocks noGrp="1" noChangeAspect="1"/>
          </p:cNvPicPr>
          <p:nvPr>
            <p:ph idx="1"/>
          </p:nvPr>
        </p:nvPicPr>
        <p:blipFill>
          <a:blip r:embed="rId2"/>
          <a:stretch>
            <a:fillRect/>
          </a:stretch>
        </p:blipFill>
        <p:spPr>
          <a:xfrm>
            <a:off x="2156257" y="1210990"/>
            <a:ext cx="8302627" cy="2956377"/>
          </a:xfrm>
          <a:prstGeom prst="rect">
            <a:avLst/>
          </a:prstGeom>
        </p:spPr>
      </p:pic>
      <p:sp>
        <p:nvSpPr>
          <p:cNvPr id="4" name="Datuma vietturis 3">
            <a:extLst>
              <a:ext uri="{FF2B5EF4-FFF2-40B4-BE49-F238E27FC236}">
                <a16:creationId xmlns:a16="http://schemas.microsoft.com/office/drawing/2014/main" id="{21CD24FB-6DA1-8417-17F2-52038CD396D5}"/>
              </a:ext>
            </a:extLst>
          </p:cNvPr>
          <p:cNvSpPr>
            <a:spLocks noGrp="1"/>
          </p:cNvSpPr>
          <p:nvPr>
            <p:ph type="dt" sz="half" idx="10"/>
          </p:nvPr>
        </p:nvSpPr>
        <p:spPr/>
        <p:txBody>
          <a:bodyPr/>
          <a:lstStyle/>
          <a:p>
            <a:fld id="{0357E5FC-7A39-4A6F-9046-3EE789F978B6}" type="datetime1">
              <a:rPr lang="lv-LV" smtClean="0"/>
              <a:t>23.10.2023</a:t>
            </a:fld>
            <a:endParaRPr lang="lv-LV"/>
          </a:p>
        </p:txBody>
      </p:sp>
      <p:sp>
        <p:nvSpPr>
          <p:cNvPr id="5" name="Slaida numura vietturis 4">
            <a:extLst>
              <a:ext uri="{FF2B5EF4-FFF2-40B4-BE49-F238E27FC236}">
                <a16:creationId xmlns:a16="http://schemas.microsoft.com/office/drawing/2014/main" id="{DFA0861E-D523-0277-0E86-8A9A7C29FF6F}"/>
              </a:ext>
            </a:extLst>
          </p:cNvPr>
          <p:cNvSpPr>
            <a:spLocks noGrp="1"/>
          </p:cNvSpPr>
          <p:nvPr>
            <p:ph type="sldNum" sz="quarter" idx="12"/>
          </p:nvPr>
        </p:nvSpPr>
        <p:spPr/>
        <p:txBody>
          <a:bodyPr/>
          <a:lstStyle/>
          <a:p>
            <a:fld id="{E8248C7C-30DC-46F8-B0C5-1396CE183DB7}" type="slidenum">
              <a:rPr lang="lv-LV" smtClean="0"/>
              <a:t>22</a:t>
            </a:fld>
            <a:endParaRPr lang="lv-LV"/>
          </a:p>
        </p:txBody>
      </p:sp>
      <p:pic>
        <p:nvPicPr>
          <p:cNvPr id="7" name="Attēls 6">
            <a:extLst>
              <a:ext uri="{FF2B5EF4-FFF2-40B4-BE49-F238E27FC236}">
                <a16:creationId xmlns:a16="http://schemas.microsoft.com/office/drawing/2014/main" id="{B76039D2-9CBB-9D25-3D1D-E086BD5AB901}"/>
              </a:ext>
            </a:extLst>
          </p:cNvPr>
          <p:cNvPicPr>
            <a:picLocks noChangeAspect="1"/>
          </p:cNvPicPr>
          <p:nvPr/>
        </p:nvPicPr>
        <p:blipFill>
          <a:blip r:embed="rId3"/>
          <a:stretch>
            <a:fillRect/>
          </a:stretch>
        </p:blipFill>
        <p:spPr>
          <a:xfrm>
            <a:off x="1222151" y="3870687"/>
            <a:ext cx="9747698" cy="2485663"/>
          </a:xfrm>
          <a:prstGeom prst="rect">
            <a:avLst/>
          </a:prstGeom>
        </p:spPr>
      </p:pic>
    </p:spTree>
    <p:extLst>
      <p:ext uri="{BB962C8B-B14F-4D97-AF65-F5344CB8AC3E}">
        <p14:creationId xmlns:p14="http://schemas.microsoft.com/office/powerpoint/2010/main" val="4152399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97F448A-EC54-C302-1680-7AC13E355DA3}"/>
              </a:ext>
            </a:extLst>
          </p:cNvPr>
          <p:cNvSpPr>
            <a:spLocks noGrp="1"/>
          </p:cNvSpPr>
          <p:nvPr>
            <p:ph type="title"/>
          </p:nvPr>
        </p:nvSpPr>
        <p:spPr>
          <a:xfrm>
            <a:off x="2733554" y="99611"/>
            <a:ext cx="8610600" cy="1293028"/>
          </a:xfrm>
        </p:spPr>
        <p:txBody>
          <a:bodyPr>
            <a:normAutofit/>
          </a:bodyPr>
          <a:lstStyle/>
          <a:p>
            <a:r>
              <a:rPr lang="lv-LV" sz="3200" dirty="0"/>
              <a:t>Dalībnieka likumiskā pārstāvja pienākumi</a:t>
            </a:r>
          </a:p>
        </p:txBody>
      </p:sp>
      <p:sp>
        <p:nvSpPr>
          <p:cNvPr id="3" name="Satura vietturis 2">
            <a:extLst>
              <a:ext uri="{FF2B5EF4-FFF2-40B4-BE49-F238E27FC236}">
                <a16:creationId xmlns:a16="http://schemas.microsoft.com/office/drawing/2014/main" id="{B1B71D71-F054-B4CF-B94B-EA962C51129C}"/>
              </a:ext>
            </a:extLst>
          </p:cNvPr>
          <p:cNvSpPr>
            <a:spLocks noGrp="1"/>
          </p:cNvSpPr>
          <p:nvPr>
            <p:ph idx="1"/>
          </p:nvPr>
        </p:nvSpPr>
        <p:spPr>
          <a:xfrm>
            <a:off x="685800" y="1392640"/>
            <a:ext cx="10820400" cy="5328836"/>
          </a:xfrm>
        </p:spPr>
        <p:txBody>
          <a:bodyPr>
            <a:normAutofit lnSpcReduction="10000"/>
          </a:bodyPr>
          <a:lstStyle/>
          <a:p>
            <a:r>
              <a:rPr lang="lv-LV" dirty="0"/>
              <a:t>Jāiesniedz sekojoši dokumenti:</a:t>
            </a:r>
          </a:p>
          <a:p>
            <a:pPr lvl="1"/>
            <a:r>
              <a:rPr lang="lv-LV" b="1" dirty="0"/>
              <a:t>anketu</a:t>
            </a:r>
            <a:r>
              <a:rPr lang="lv-LV" dirty="0"/>
              <a:t>, kurā norādīta šāda informācija par dalībnieku:</a:t>
            </a:r>
          </a:p>
          <a:p>
            <a:pPr lvl="2"/>
            <a:r>
              <a:rPr lang="lv-LV" dirty="0"/>
              <a:t>vārds, uzvārds, dzimšanas dati;</a:t>
            </a:r>
          </a:p>
          <a:p>
            <a:pPr lvl="2"/>
            <a:r>
              <a:rPr lang="lv-LV" dirty="0"/>
              <a:t>deklarētās un faktiskās dzīvesvietas adrese;</a:t>
            </a:r>
          </a:p>
          <a:p>
            <a:pPr lvl="2"/>
            <a:r>
              <a:rPr lang="lv-LV" dirty="0"/>
              <a:t>dalībnieka likumisko pārstāvju vārds, uzvārds, kontakttālrunis;</a:t>
            </a:r>
          </a:p>
          <a:p>
            <a:pPr lvl="2"/>
            <a:r>
              <a:rPr lang="lv-LV" dirty="0" err="1"/>
              <a:t>peldētprasme</a:t>
            </a:r>
            <a:r>
              <a:rPr lang="lv-LV" dirty="0"/>
              <a:t>;</a:t>
            </a:r>
          </a:p>
          <a:p>
            <a:pPr lvl="2"/>
            <a:r>
              <a:rPr lang="lv-LV" dirty="0"/>
              <a:t>iepriekšējā dalība nometnēs;</a:t>
            </a:r>
          </a:p>
          <a:p>
            <a:pPr lvl="2"/>
            <a:r>
              <a:rPr lang="lv-LV" dirty="0"/>
              <a:t>ja attiecināms, informācija, ka dalībnieka veselības aprūpe tiek uzraudzīta normatīvajos aktos par sportistu un bērnu ar paaugstinātu fizisko slodzi veselības aprūpi un medicīnisko uzraudzību noteiktajā kārtībā;</a:t>
            </a:r>
          </a:p>
          <a:p>
            <a:pPr lvl="2"/>
            <a:r>
              <a:rPr lang="lv-LV" dirty="0"/>
              <a:t>cita, pēc likumisko pārstāvju domām, būtiska informācija par dalībnieku;</a:t>
            </a:r>
          </a:p>
          <a:p>
            <a:r>
              <a:rPr lang="lv-LV" dirty="0"/>
              <a:t>Iepriekš minētos dokumenti nav nepieciešami </a:t>
            </a:r>
            <a:r>
              <a:rPr lang="lv-LV" dirty="0" err="1"/>
              <a:t>Jaunsardzes</a:t>
            </a:r>
            <a:r>
              <a:rPr lang="lv-LV" dirty="0"/>
              <a:t> centra rīkotajos pasākumos.</a:t>
            </a:r>
          </a:p>
          <a:p>
            <a:r>
              <a:rPr lang="lv-LV" dirty="0"/>
              <a:t>Ārvalstnieki primārās veselības aprūpes ārsta izziņas iesniedz atbilstoši mītnes valsts normatīvo aktu prasībām.</a:t>
            </a:r>
          </a:p>
          <a:p>
            <a:r>
              <a:rPr lang="lv-LV" dirty="0"/>
              <a:t>Dalībnieka likumiskie pārstāvji un apmeklētāji ievēro nometnes iekšējās kārtības noteikumus.</a:t>
            </a:r>
          </a:p>
        </p:txBody>
      </p:sp>
      <p:sp>
        <p:nvSpPr>
          <p:cNvPr id="4" name="Datuma vietturis 3">
            <a:extLst>
              <a:ext uri="{FF2B5EF4-FFF2-40B4-BE49-F238E27FC236}">
                <a16:creationId xmlns:a16="http://schemas.microsoft.com/office/drawing/2014/main" id="{D32299AE-4417-6185-1018-FD33E40534A8}"/>
              </a:ext>
            </a:extLst>
          </p:cNvPr>
          <p:cNvSpPr>
            <a:spLocks noGrp="1"/>
          </p:cNvSpPr>
          <p:nvPr>
            <p:ph type="dt" sz="half" idx="10"/>
          </p:nvPr>
        </p:nvSpPr>
        <p:spPr/>
        <p:txBody>
          <a:bodyPr/>
          <a:lstStyle/>
          <a:p>
            <a:fld id="{0357E5FC-7A39-4A6F-9046-3EE789F978B6}" type="datetime1">
              <a:rPr lang="lv-LV" smtClean="0"/>
              <a:t>23.10.2023</a:t>
            </a:fld>
            <a:endParaRPr lang="lv-LV"/>
          </a:p>
        </p:txBody>
      </p:sp>
      <p:sp>
        <p:nvSpPr>
          <p:cNvPr id="5" name="Slaida numura vietturis 4">
            <a:extLst>
              <a:ext uri="{FF2B5EF4-FFF2-40B4-BE49-F238E27FC236}">
                <a16:creationId xmlns:a16="http://schemas.microsoft.com/office/drawing/2014/main" id="{C49ACD51-BE2E-59C2-1BC2-801198EC077A}"/>
              </a:ext>
            </a:extLst>
          </p:cNvPr>
          <p:cNvSpPr>
            <a:spLocks noGrp="1"/>
          </p:cNvSpPr>
          <p:nvPr>
            <p:ph type="sldNum" sz="quarter" idx="12"/>
          </p:nvPr>
        </p:nvSpPr>
        <p:spPr/>
        <p:txBody>
          <a:bodyPr/>
          <a:lstStyle/>
          <a:p>
            <a:fld id="{E8248C7C-30DC-46F8-B0C5-1396CE183DB7}" type="slidenum">
              <a:rPr lang="lv-LV" smtClean="0"/>
              <a:t>23</a:t>
            </a:fld>
            <a:endParaRPr lang="lv-LV"/>
          </a:p>
        </p:txBody>
      </p:sp>
    </p:spTree>
    <p:extLst>
      <p:ext uri="{BB962C8B-B14F-4D97-AF65-F5344CB8AC3E}">
        <p14:creationId xmlns:p14="http://schemas.microsoft.com/office/powerpoint/2010/main" val="393744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C92A94A-6223-AA65-A544-18C5A6461B33}"/>
              </a:ext>
            </a:extLst>
          </p:cNvPr>
          <p:cNvSpPr>
            <a:spLocks noGrp="1"/>
          </p:cNvSpPr>
          <p:nvPr>
            <p:ph type="title"/>
          </p:nvPr>
        </p:nvSpPr>
        <p:spPr>
          <a:xfrm>
            <a:off x="2652532" y="136525"/>
            <a:ext cx="8610600" cy="1293028"/>
          </a:xfrm>
        </p:spPr>
        <p:txBody>
          <a:bodyPr/>
          <a:lstStyle/>
          <a:p>
            <a:r>
              <a:rPr lang="lv-LV" dirty="0"/>
              <a:t>Nometnes darbības saskaņošana</a:t>
            </a:r>
          </a:p>
        </p:txBody>
      </p:sp>
      <p:sp>
        <p:nvSpPr>
          <p:cNvPr id="3" name="Satura vietturis 2">
            <a:extLst>
              <a:ext uri="{FF2B5EF4-FFF2-40B4-BE49-F238E27FC236}">
                <a16:creationId xmlns:a16="http://schemas.microsoft.com/office/drawing/2014/main" id="{96388A92-6997-07DA-BE6B-D0750035C32B}"/>
              </a:ext>
            </a:extLst>
          </p:cNvPr>
          <p:cNvSpPr>
            <a:spLocks noGrp="1"/>
          </p:cNvSpPr>
          <p:nvPr>
            <p:ph idx="1"/>
          </p:nvPr>
        </p:nvSpPr>
        <p:spPr>
          <a:xfrm>
            <a:off x="685800" y="1429554"/>
            <a:ext cx="10820400" cy="5168016"/>
          </a:xfrm>
        </p:spPr>
        <p:txBody>
          <a:bodyPr>
            <a:normAutofit/>
          </a:bodyPr>
          <a:lstStyle/>
          <a:p>
            <a:r>
              <a:rPr lang="lv-LV" dirty="0"/>
              <a:t>Par nometnes organizēšanu un darbības sākuma datumu organizētājs informē pašvaldību, kuras administratīvajā teritorijā tā notiks</a:t>
            </a:r>
          </a:p>
          <a:p>
            <a:r>
              <a:rPr lang="lv-LV" dirty="0"/>
              <a:t>Organizētājs mēnesi pirms nometnes darbības uzsākšanas iesniedz pašvaldībā iesniegumu par nometnes organizēšanu. Iesniegumā norāda šādu informāciju:</a:t>
            </a:r>
          </a:p>
          <a:p>
            <a:pPr lvl="1"/>
            <a:r>
              <a:rPr lang="lv-LV" dirty="0"/>
              <a:t>nometnes organizētāja kontaktinformācija – juridiskās personas vai institūcijas nosaukums, reģistrācijas numurs, adrese un kontakttālrunis vai fiziskās personas vārds, uzvārds, personas kods, deklarētās un faktiskās dzīvesvietas adrese un kontakttālrunis;</a:t>
            </a:r>
          </a:p>
          <a:p>
            <a:pPr lvl="1"/>
            <a:r>
              <a:rPr lang="lv-LV" dirty="0"/>
              <a:t>nometnes vadītāja vārds, uzvārds, kontakttālrunis;</a:t>
            </a:r>
          </a:p>
          <a:p>
            <a:pPr lvl="1"/>
            <a:r>
              <a:rPr lang="lv-LV" dirty="0"/>
              <a:t>nometnes nosaukums, darbības laiks un vieta, nometnes veids atbilstoši dalībnieka uzturēšanās laikam diennaktī nometnē un izmitināšanas veidam, nometnes programma;</a:t>
            </a:r>
          </a:p>
          <a:p>
            <a:pPr lvl="1"/>
            <a:r>
              <a:rPr lang="lv-LV" dirty="0"/>
              <a:t>dalībnieku skaits un vecums.</a:t>
            </a:r>
          </a:p>
        </p:txBody>
      </p:sp>
      <p:sp>
        <p:nvSpPr>
          <p:cNvPr id="4" name="Datuma vietturis 3">
            <a:extLst>
              <a:ext uri="{FF2B5EF4-FFF2-40B4-BE49-F238E27FC236}">
                <a16:creationId xmlns:a16="http://schemas.microsoft.com/office/drawing/2014/main" id="{1BC9FF34-AA75-5B61-85FC-2D4A1733FBBE}"/>
              </a:ext>
            </a:extLst>
          </p:cNvPr>
          <p:cNvSpPr>
            <a:spLocks noGrp="1"/>
          </p:cNvSpPr>
          <p:nvPr>
            <p:ph type="dt" sz="half" idx="10"/>
          </p:nvPr>
        </p:nvSpPr>
        <p:spPr/>
        <p:txBody>
          <a:bodyPr/>
          <a:lstStyle/>
          <a:p>
            <a:fld id="{0357E5FC-7A39-4A6F-9046-3EE789F978B6}" type="datetime1">
              <a:rPr lang="lv-LV" smtClean="0"/>
              <a:t>23.10.2023</a:t>
            </a:fld>
            <a:endParaRPr lang="lv-LV"/>
          </a:p>
        </p:txBody>
      </p:sp>
      <p:sp>
        <p:nvSpPr>
          <p:cNvPr id="5" name="Slaida numura vietturis 4">
            <a:extLst>
              <a:ext uri="{FF2B5EF4-FFF2-40B4-BE49-F238E27FC236}">
                <a16:creationId xmlns:a16="http://schemas.microsoft.com/office/drawing/2014/main" id="{1E51DABD-B431-599D-11B1-5BCC579CA50D}"/>
              </a:ext>
            </a:extLst>
          </p:cNvPr>
          <p:cNvSpPr>
            <a:spLocks noGrp="1"/>
          </p:cNvSpPr>
          <p:nvPr>
            <p:ph type="sldNum" sz="quarter" idx="12"/>
          </p:nvPr>
        </p:nvSpPr>
        <p:spPr/>
        <p:txBody>
          <a:bodyPr/>
          <a:lstStyle/>
          <a:p>
            <a:fld id="{E8248C7C-30DC-46F8-B0C5-1396CE183DB7}" type="slidenum">
              <a:rPr lang="lv-LV" smtClean="0"/>
              <a:t>24</a:t>
            </a:fld>
            <a:endParaRPr lang="lv-LV"/>
          </a:p>
        </p:txBody>
      </p:sp>
    </p:spTree>
    <p:extLst>
      <p:ext uri="{BB962C8B-B14F-4D97-AF65-F5344CB8AC3E}">
        <p14:creationId xmlns:p14="http://schemas.microsoft.com/office/powerpoint/2010/main" val="1383290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B14D6655-9C99-E1D9-B7B3-F78C4FA38404}"/>
              </a:ext>
            </a:extLst>
          </p:cNvPr>
          <p:cNvSpPr>
            <a:spLocks noGrp="1"/>
          </p:cNvSpPr>
          <p:nvPr>
            <p:ph idx="1"/>
          </p:nvPr>
        </p:nvSpPr>
        <p:spPr>
          <a:xfrm>
            <a:off x="685800" y="1458410"/>
            <a:ext cx="10820400" cy="4760275"/>
          </a:xfrm>
        </p:spPr>
        <p:txBody>
          <a:bodyPr>
            <a:normAutofit/>
          </a:bodyPr>
          <a:lstStyle/>
          <a:p>
            <a:r>
              <a:rPr lang="lv-LV" dirty="0"/>
              <a:t>Organizētājs iesniegumam pievieno šādu dokumentu kopijas:</a:t>
            </a:r>
          </a:p>
          <a:p>
            <a:pPr lvl="1"/>
            <a:r>
              <a:rPr lang="lv-LV" dirty="0"/>
              <a:t>Valsts ugunsdzēsības un glābšanas dienesta atzinumu par nometnes vietas atbilstību ugunsdrošības prasībām (skatīt izņēmumu);</a:t>
            </a:r>
          </a:p>
          <a:p>
            <a:pPr lvl="1"/>
            <a:r>
              <a:rPr lang="lv-LV" dirty="0"/>
              <a:t>Veselības inspekcijas atzinumu par nometnes gata­vību uzsākt darbību (skatīt izņēmumu);</a:t>
            </a:r>
          </a:p>
          <a:p>
            <a:pPr lvl="1"/>
            <a:r>
              <a:rPr lang="lv-LV" dirty="0"/>
              <a:t>dokumentu, kas apliecina, ka dalībnieku ēdināšanas pakalpojums reģistrēts Pārtikas un veterinārajā dienestā.</a:t>
            </a:r>
          </a:p>
          <a:p>
            <a:r>
              <a:rPr lang="lv-LV" dirty="0"/>
              <a:t>Izņēmums:</a:t>
            </a:r>
          </a:p>
          <a:p>
            <a:pPr lvl="1"/>
            <a:r>
              <a:rPr lang="lv-LV" dirty="0"/>
              <a:t>nometnei ārpus telpām;</a:t>
            </a:r>
          </a:p>
          <a:p>
            <a:pPr lvl="1"/>
            <a:r>
              <a:rPr lang="lv-LV" dirty="0"/>
              <a:t>nometnei telpās un ārpus telpām par nometnes darbību ārpus telpām;</a:t>
            </a:r>
          </a:p>
          <a:p>
            <a:pPr lvl="1"/>
            <a:r>
              <a:rPr lang="lv-LV" dirty="0"/>
              <a:t>ja attiecīgais atzinums par nometnes norises vietu jau ir un tam nav beidzies termiņš;</a:t>
            </a:r>
          </a:p>
          <a:p>
            <a:pPr lvl="1"/>
            <a:r>
              <a:rPr lang="lv-LV" dirty="0"/>
              <a:t>ja mainās nometnes veids no diennakts nometnes uz dienas nometni.</a:t>
            </a:r>
          </a:p>
        </p:txBody>
      </p:sp>
      <p:sp>
        <p:nvSpPr>
          <p:cNvPr id="4" name="Datuma vietturis 3">
            <a:extLst>
              <a:ext uri="{FF2B5EF4-FFF2-40B4-BE49-F238E27FC236}">
                <a16:creationId xmlns:a16="http://schemas.microsoft.com/office/drawing/2014/main" id="{5BDED375-BB7F-D3F0-A1D9-BEBC400DB88C}"/>
              </a:ext>
            </a:extLst>
          </p:cNvPr>
          <p:cNvSpPr>
            <a:spLocks noGrp="1"/>
          </p:cNvSpPr>
          <p:nvPr>
            <p:ph type="dt" sz="half" idx="10"/>
          </p:nvPr>
        </p:nvSpPr>
        <p:spPr/>
        <p:txBody>
          <a:bodyPr/>
          <a:lstStyle/>
          <a:p>
            <a:fld id="{0357E5FC-7A39-4A6F-9046-3EE789F978B6}" type="datetime1">
              <a:rPr lang="lv-LV" smtClean="0"/>
              <a:t>23.10.2023</a:t>
            </a:fld>
            <a:endParaRPr lang="lv-LV"/>
          </a:p>
        </p:txBody>
      </p:sp>
      <p:sp>
        <p:nvSpPr>
          <p:cNvPr id="5" name="Slaida numura vietturis 4">
            <a:extLst>
              <a:ext uri="{FF2B5EF4-FFF2-40B4-BE49-F238E27FC236}">
                <a16:creationId xmlns:a16="http://schemas.microsoft.com/office/drawing/2014/main" id="{C2B1ABD0-F28F-5BEC-EE57-5CE9EAE105EC}"/>
              </a:ext>
            </a:extLst>
          </p:cNvPr>
          <p:cNvSpPr>
            <a:spLocks noGrp="1"/>
          </p:cNvSpPr>
          <p:nvPr>
            <p:ph type="sldNum" sz="quarter" idx="12"/>
          </p:nvPr>
        </p:nvSpPr>
        <p:spPr/>
        <p:txBody>
          <a:bodyPr/>
          <a:lstStyle/>
          <a:p>
            <a:fld id="{E8248C7C-30DC-46F8-B0C5-1396CE183DB7}" type="slidenum">
              <a:rPr lang="lv-LV" smtClean="0"/>
              <a:t>25</a:t>
            </a:fld>
            <a:endParaRPr lang="lv-LV"/>
          </a:p>
        </p:txBody>
      </p:sp>
    </p:spTree>
    <p:extLst>
      <p:ext uri="{BB962C8B-B14F-4D97-AF65-F5344CB8AC3E}">
        <p14:creationId xmlns:p14="http://schemas.microsoft.com/office/powerpoint/2010/main" val="32430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5B59683-5F52-EB54-B5E0-522355742D5B}"/>
              </a:ext>
            </a:extLst>
          </p:cNvPr>
          <p:cNvSpPr>
            <a:spLocks noGrp="1"/>
          </p:cNvSpPr>
          <p:nvPr>
            <p:ph type="title"/>
          </p:nvPr>
        </p:nvSpPr>
        <p:spPr>
          <a:xfrm>
            <a:off x="5868364" y="219799"/>
            <a:ext cx="5197997" cy="773213"/>
          </a:xfrm>
        </p:spPr>
        <p:txBody>
          <a:bodyPr/>
          <a:lstStyle/>
          <a:p>
            <a:r>
              <a:rPr lang="lv-LV" dirty="0"/>
              <a:t>Nometnes.gov.lv</a:t>
            </a:r>
          </a:p>
        </p:txBody>
      </p:sp>
      <p:pic>
        <p:nvPicPr>
          <p:cNvPr id="7" name="Satura vietturis 6">
            <a:extLst>
              <a:ext uri="{FF2B5EF4-FFF2-40B4-BE49-F238E27FC236}">
                <a16:creationId xmlns:a16="http://schemas.microsoft.com/office/drawing/2014/main" id="{BCEAAF0A-2D2F-DFEA-113F-D2552C66BE0B}"/>
              </a:ext>
            </a:extLst>
          </p:cNvPr>
          <p:cNvPicPr>
            <a:picLocks noGrp="1" noChangeAspect="1"/>
          </p:cNvPicPr>
          <p:nvPr>
            <p:ph idx="1"/>
          </p:nvPr>
        </p:nvPicPr>
        <p:blipFill rotWithShape="1">
          <a:blip r:embed="rId2"/>
          <a:srcRect t="14889" b="8095"/>
          <a:stretch/>
        </p:blipFill>
        <p:spPr>
          <a:xfrm>
            <a:off x="1331089" y="1308709"/>
            <a:ext cx="10279283" cy="4605956"/>
          </a:xfrm>
        </p:spPr>
      </p:pic>
      <p:sp>
        <p:nvSpPr>
          <p:cNvPr id="4" name="Datuma vietturis 3">
            <a:extLst>
              <a:ext uri="{FF2B5EF4-FFF2-40B4-BE49-F238E27FC236}">
                <a16:creationId xmlns:a16="http://schemas.microsoft.com/office/drawing/2014/main" id="{C0C309A2-9BA1-A48C-0BD9-6D30EBD8F1F2}"/>
              </a:ext>
            </a:extLst>
          </p:cNvPr>
          <p:cNvSpPr>
            <a:spLocks noGrp="1"/>
          </p:cNvSpPr>
          <p:nvPr>
            <p:ph type="dt" sz="half" idx="10"/>
          </p:nvPr>
        </p:nvSpPr>
        <p:spPr/>
        <p:txBody>
          <a:bodyPr/>
          <a:lstStyle/>
          <a:p>
            <a:fld id="{0357E5FC-7A39-4A6F-9046-3EE789F978B6}" type="datetime1">
              <a:rPr lang="lv-LV" smtClean="0"/>
              <a:t>23.10.2023</a:t>
            </a:fld>
            <a:endParaRPr lang="lv-LV"/>
          </a:p>
        </p:txBody>
      </p:sp>
      <p:sp>
        <p:nvSpPr>
          <p:cNvPr id="5" name="Slaida numura vietturis 4">
            <a:extLst>
              <a:ext uri="{FF2B5EF4-FFF2-40B4-BE49-F238E27FC236}">
                <a16:creationId xmlns:a16="http://schemas.microsoft.com/office/drawing/2014/main" id="{4BBBED12-A71E-09F7-C2CB-74BC7D3DBABF}"/>
              </a:ext>
            </a:extLst>
          </p:cNvPr>
          <p:cNvSpPr>
            <a:spLocks noGrp="1"/>
          </p:cNvSpPr>
          <p:nvPr>
            <p:ph type="sldNum" sz="quarter" idx="12"/>
          </p:nvPr>
        </p:nvSpPr>
        <p:spPr/>
        <p:txBody>
          <a:bodyPr/>
          <a:lstStyle/>
          <a:p>
            <a:fld id="{E8248C7C-30DC-46F8-B0C5-1396CE183DB7}" type="slidenum">
              <a:rPr lang="lv-LV" smtClean="0"/>
              <a:t>26</a:t>
            </a:fld>
            <a:endParaRPr lang="lv-LV"/>
          </a:p>
        </p:txBody>
      </p:sp>
    </p:spTree>
    <p:extLst>
      <p:ext uri="{BB962C8B-B14F-4D97-AF65-F5344CB8AC3E}">
        <p14:creationId xmlns:p14="http://schemas.microsoft.com/office/powerpoint/2010/main" val="1899532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972F4F7-8A28-E9B9-582D-2F0836A47D20}"/>
              </a:ext>
            </a:extLst>
          </p:cNvPr>
          <p:cNvSpPr>
            <a:spLocks noGrp="1"/>
          </p:cNvSpPr>
          <p:nvPr>
            <p:ph type="title"/>
          </p:nvPr>
        </p:nvSpPr>
        <p:spPr/>
        <p:txBody>
          <a:bodyPr/>
          <a:lstStyle/>
          <a:p>
            <a:r>
              <a:rPr lang="lv-LV" dirty="0"/>
              <a:t>Kontrolējošās institūcijas</a:t>
            </a:r>
          </a:p>
        </p:txBody>
      </p:sp>
      <p:sp>
        <p:nvSpPr>
          <p:cNvPr id="3" name="Satura vietturis 2">
            <a:extLst>
              <a:ext uri="{FF2B5EF4-FFF2-40B4-BE49-F238E27FC236}">
                <a16:creationId xmlns:a16="http://schemas.microsoft.com/office/drawing/2014/main" id="{6507E2A5-E145-E7A6-D50B-83E0B2DED071}"/>
              </a:ext>
            </a:extLst>
          </p:cNvPr>
          <p:cNvSpPr>
            <a:spLocks noGrp="1"/>
          </p:cNvSpPr>
          <p:nvPr>
            <p:ph idx="1"/>
          </p:nvPr>
        </p:nvSpPr>
        <p:spPr/>
        <p:txBody>
          <a:bodyPr>
            <a:normAutofit/>
          </a:bodyPr>
          <a:lstStyle/>
          <a:p>
            <a:r>
              <a:rPr lang="lv-LV" sz="3200" dirty="0"/>
              <a:t>Atbilstoši kompetencei:</a:t>
            </a:r>
          </a:p>
          <a:p>
            <a:pPr lvl="1"/>
            <a:r>
              <a:rPr lang="lv-LV" sz="3200" dirty="0"/>
              <a:t>Valsts ugunsdzēsības un glābšanas dienests;</a:t>
            </a:r>
          </a:p>
          <a:p>
            <a:pPr lvl="1"/>
            <a:r>
              <a:rPr lang="lv-LV" sz="3200" dirty="0"/>
              <a:t>Veselības inspekcija;</a:t>
            </a:r>
          </a:p>
          <a:p>
            <a:pPr lvl="1"/>
            <a:r>
              <a:rPr lang="lv-LV" sz="3200" dirty="0"/>
              <a:t>Pārtikas un veterinārais dienests;</a:t>
            </a:r>
          </a:p>
          <a:p>
            <a:pPr lvl="1"/>
            <a:r>
              <a:rPr lang="lv-LV" sz="3200" dirty="0"/>
              <a:t>Valsts bērnu tiesību aizsardzības inspekcija.</a:t>
            </a:r>
          </a:p>
        </p:txBody>
      </p:sp>
      <p:sp>
        <p:nvSpPr>
          <p:cNvPr id="4" name="Datuma vietturis 3">
            <a:extLst>
              <a:ext uri="{FF2B5EF4-FFF2-40B4-BE49-F238E27FC236}">
                <a16:creationId xmlns:a16="http://schemas.microsoft.com/office/drawing/2014/main" id="{6EE1D9F7-207C-34DB-3E61-54E009CBB6D1}"/>
              </a:ext>
            </a:extLst>
          </p:cNvPr>
          <p:cNvSpPr>
            <a:spLocks noGrp="1"/>
          </p:cNvSpPr>
          <p:nvPr>
            <p:ph type="dt" sz="half" idx="10"/>
          </p:nvPr>
        </p:nvSpPr>
        <p:spPr/>
        <p:txBody>
          <a:bodyPr/>
          <a:lstStyle/>
          <a:p>
            <a:fld id="{0357E5FC-7A39-4A6F-9046-3EE789F978B6}" type="datetime1">
              <a:rPr lang="lv-LV" smtClean="0"/>
              <a:t>23.10.2023</a:t>
            </a:fld>
            <a:endParaRPr lang="lv-LV"/>
          </a:p>
        </p:txBody>
      </p:sp>
      <p:sp>
        <p:nvSpPr>
          <p:cNvPr id="5" name="Slaida numura vietturis 4">
            <a:extLst>
              <a:ext uri="{FF2B5EF4-FFF2-40B4-BE49-F238E27FC236}">
                <a16:creationId xmlns:a16="http://schemas.microsoft.com/office/drawing/2014/main" id="{400DDCF6-6CB8-655A-3FC3-82DD29524F00}"/>
              </a:ext>
            </a:extLst>
          </p:cNvPr>
          <p:cNvSpPr>
            <a:spLocks noGrp="1"/>
          </p:cNvSpPr>
          <p:nvPr>
            <p:ph type="sldNum" sz="quarter" idx="12"/>
          </p:nvPr>
        </p:nvSpPr>
        <p:spPr/>
        <p:txBody>
          <a:bodyPr/>
          <a:lstStyle/>
          <a:p>
            <a:fld id="{E8248C7C-30DC-46F8-B0C5-1396CE183DB7}" type="slidenum">
              <a:rPr lang="lv-LV" smtClean="0"/>
              <a:t>27</a:t>
            </a:fld>
            <a:endParaRPr lang="lv-LV"/>
          </a:p>
        </p:txBody>
      </p:sp>
    </p:spTree>
    <p:extLst>
      <p:ext uri="{BB962C8B-B14F-4D97-AF65-F5344CB8AC3E}">
        <p14:creationId xmlns:p14="http://schemas.microsoft.com/office/powerpoint/2010/main" val="1575483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7C29BB4-0A96-4694-C98E-30AE06228274}"/>
              </a:ext>
            </a:extLst>
          </p:cNvPr>
          <p:cNvSpPr>
            <a:spLocks noGrp="1"/>
          </p:cNvSpPr>
          <p:nvPr>
            <p:ph type="title"/>
          </p:nvPr>
        </p:nvSpPr>
        <p:spPr>
          <a:xfrm>
            <a:off x="372320" y="4271199"/>
            <a:ext cx="5542344" cy="2107114"/>
          </a:xfrm>
        </p:spPr>
        <p:txBody>
          <a:bodyPr>
            <a:normAutofit/>
          </a:bodyPr>
          <a:lstStyle/>
          <a:p>
            <a:pPr algn="l"/>
            <a:r>
              <a:rPr lang="lv-LV" sz="2800" i="1" dirty="0"/>
              <a:t>KONTAKTI</a:t>
            </a:r>
            <a:br>
              <a:rPr lang="lv-LV" sz="2800" i="1" dirty="0"/>
            </a:br>
            <a:r>
              <a:rPr lang="lv-LV" sz="2800" i="1" dirty="0"/>
              <a:t>Igors </a:t>
            </a:r>
            <a:r>
              <a:rPr lang="lv-LV" sz="2800" i="1" dirty="0" err="1"/>
              <a:t>buķis-fleitmanis</a:t>
            </a:r>
            <a:br>
              <a:rPr lang="lv-LV" sz="2800" i="1" dirty="0"/>
            </a:br>
            <a:r>
              <a:rPr lang="lv-LV" sz="2800" i="1" dirty="0"/>
              <a:t>m.26416955</a:t>
            </a:r>
            <a:br>
              <a:rPr lang="lv-LV" sz="2800" i="1" dirty="0"/>
            </a:br>
            <a:r>
              <a:rPr lang="lv-LV" sz="2800" i="1" dirty="0"/>
              <a:t>bukis.fleitmane@gmail.com</a:t>
            </a:r>
          </a:p>
        </p:txBody>
      </p:sp>
      <p:sp>
        <p:nvSpPr>
          <p:cNvPr id="4" name="Datuma vietturis 3">
            <a:extLst>
              <a:ext uri="{FF2B5EF4-FFF2-40B4-BE49-F238E27FC236}">
                <a16:creationId xmlns:a16="http://schemas.microsoft.com/office/drawing/2014/main" id="{66177F5B-901A-5E2F-BEF7-C01489F5C286}"/>
              </a:ext>
            </a:extLst>
          </p:cNvPr>
          <p:cNvSpPr>
            <a:spLocks noGrp="1"/>
          </p:cNvSpPr>
          <p:nvPr>
            <p:ph type="dt" sz="half" idx="10"/>
          </p:nvPr>
        </p:nvSpPr>
        <p:spPr/>
        <p:txBody>
          <a:bodyPr/>
          <a:lstStyle/>
          <a:p>
            <a:fld id="{0357E5FC-7A39-4A6F-9046-3EE789F978B6}" type="datetime1">
              <a:rPr lang="lv-LV" smtClean="0"/>
              <a:t>23.10.2023</a:t>
            </a:fld>
            <a:endParaRPr lang="lv-LV"/>
          </a:p>
        </p:txBody>
      </p:sp>
      <p:sp>
        <p:nvSpPr>
          <p:cNvPr id="5" name="Slaida numura vietturis 4">
            <a:extLst>
              <a:ext uri="{FF2B5EF4-FFF2-40B4-BE49-F238E27FC236}">
                <a16:creationId xmlns:a16="http://schemas.microsoft.com/office/drawing/2014/main" id="{429ADB7E-D62C-68E9-F190-EB07C9A2E060}"/>
              </a:ext>
            </a:extLst>
          </p:cNvPr>
          <p:cNvSpPr>
            <a:spLocks noGrp="1"/>
          </p:cNvSpPr>
          <p:nvPr>
            <p:ph type="sldNum" sz="quarter" idx="12"/>
          </p:nvPr>
        </p:nvSpPr>
        <p:spPr/>
        <p:txBody>
          <a:bodyPr/>
          <a:lstStyle/>
          <a:p>
            <a:fld id="{E8248C7C-30DC-46F8-B0C5-1396CE183DB7}" type="slidenum">
              <a:rPr lang="lv-LV" smtClean="0"/>
              <a:t>28</a:t>
            </a:fld>
            <a:endParaRPr lang="lv-LV"/>
          </a:p>
        </p:txBody>
      </p:sp>
      <p:sp>
        <p:nvSpPr>
          <p:cNvPr id="6" name="Virsraksts 1">
            <a:extLst>
              <a:ext uri="{FF2B5EF4-FFF2-40B4-BE49-F238E27FC236}">
                <a16:creationId xmlns:a16="http://schemas.microsoft.com/office/drawing/2014/main" id="{EF3B73FC-C4FC-00A5-B25B-866C136974B1}"/>
              </a:ext>
            </a:extLst>
          </p:cNvPr>
          <p:cNvSpPr txBox="1">
            <a:spLocks/>
          </p:cNvSpPr>
          <p:nvPr/>
        </p:nvSpPr>
        <p:spPr>
          <a:xfrm>
            <a:off x="2004350" y="1307196"/>
            <a:ext cx="8610600" cy="290480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lv-LV" dirty="0"/>
              <a:t>Pateicos par Jūsu uzmanību</a:t>
            </a:r>
            <a:br>
              <a:rPr lang="lv-LV" dirty="0"/>
            </a:br>
            <a:r>
              <a:rPr lang="lv-LV" dirty="0"/>
              <a:t>jautājumi</a:t>
            </a:r>
          </a:p>
        </p:txBody>
      </p:sp>
    </p:spTree>
    <p:extLst>
      <p:ext uri="{BB962C8B-B14F-4D97-AF65-F5344CB8AC3E}">
        <p14:creationId xmlns:p14="http://schemas.microsoft.com/office/powerpoint/2010/main" val="1441547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3D2E8B4-FF12-280C-A9B3-B5201C87DE3F}"/>
              </a:ext>
            </a:extLst>
          </p:cNvPr>
          <p:cNvSpPr>
            <a:spLocks noGrp="1"/>
          </p:cNvSpPr>
          <p:nvPr>
            <p:ph type="title"/>
          </p:nvPr>
        </p:nvSpPr>
        <p:spPr/>
        <p:txBody>
          <a:bodyPr/>
          <a:lstStyle/>
          <a:p>
            <a:r>
              <a:rPr lang="lv-LV" dirty="0"/>
              <a:t>Normatīvo aktu kopums 1</a:t>
            </a:r>
          </a:p>
        </p:txBody>
      </p:sp>
      <p:sp>
        <p:nvSpPr>
          <p:cNvPr id="3" name="Satura vietturis 2">
            <a:extLst>
              <a:ext uri="{FF2B5EF4-FFF2-40B4-BE49-F238E27FC236}">
                <a16:creationId xmlns:a16="http://schemas.microsoft.com/office/drawing/2014/main" id="{DDA558C0-914E-9383-4161-676D11517166}"/>
              </a:ext>
            </a:extLst>
          </p:cNvPr>
          <p:cNvSpPr>
            <a:spLocks noGrp="1"/>
          </p:cNvSpPr>
          <p:nvPr>
            <p:ph idx="1"/>
          </p:nvPr>
        </p:nvSpPr>
        <p:spPr/>
        <p:txBody>
          <a:bodyPr/>
          <a:lstStyle/>
          <a:p>
            <a:r>
              <a:rPr lang="lv-LV" dirty="0"/>
              <a:t>Bērnu tiesību konvencija (</a:t>
            </a:r>
            <a:r>
              <a:rPr lang="lv-LV" dirty="0">
                <a:hlinkClick r:id="rId2"/>
              </a:rPr>
              <a:t>Bērnu tiesību konvencija (likumi.lv)</a:t>
            </a:r>
            <a:r>
              <a:rPr lang="lv-LV" dirty="0"/>
              <a:t>);</a:t>
            </a:r>
          </a:p>
          <a:p>
            <a:r>
              <a:rPr lang="lv-LV" dirty="0"/>
              <a:t>Satversme (112.pants)(</a:t>
            </a:r>
            <a:r>
              <a:rPr lang="lv-LV" dirty="0">
                <a:hlinkClick r:id="rId3"/>
              </a:rPr>
              <a:t>Latvijas Republikas Satversme (likumi.lv)</a:t>
            </a:r>
            <a:r>
              <a:rPr lang="lv-LV" dirty="0"/>
              <a:t>);</a:t>
            </a:r>
          </a:p>
          <a:p>
            <a:r>
              <a:rPr lang="lv-LV" dirty="0"/>
              <a:t>Bērnu tiesību aizsardzības likums (</a:t>
            </a:r>
            <a:r>
              <a:rPr lang="lv-LV" dirty="0">
                <a:hlinkClick r:id="rId4"/>
              </a:rPr>
              <a:t>Bērnu tiesību aizsardzības likums (likumi.lv)</a:t>
            </a:r>
            <a:r>
              <a:rPr lang="lv-LV" dirty="0"/>
              <a:t>);</a:t>
            </a:r>
          </a:p>
          <a:p>
            <a:r>
              <a:rPr lang="lv-LV" dirty="0"/>
              <a:t>Izglītības likums (</a:t>
            </a:r>
            <a:r>
              <a:rPr lang="lv-LV" dirty="0">
                <a:hlinkClick r:id="rId5"/>
              </a:rPr>
              <a:t>Izglītības likums (likumi.lv)</a:t>
            </a:r>
            <a:r>
              <a:rPr lang="lv-LV" dirty="0"/>
              <a:t>);</a:t>
            </a:r>
          </a:p>
          <a:p>
            <a:r>
              <a:rPr lang="lv-LV" dirty="0"/>
              <a:t>Sporta likums (</a:t>
            </a:r>
            <a:r>
              <a:rPr lang="lv-LV" dirty="0">
                <a:hlinkClick r:id="rId6"/>
              </a:rPr>
              <a:t>Sporta likums (likumi.lv)</a:t>
            </a:r>
            <a:r>
              <a:rPr lang="lv-LV" dirty="0"/>
              <a:t>);</a:t>
            </a:r>
          </a:p>
          <a:p>
            <a:r>
              <a:rPr lang="lv-LV" dirty="0"/>
              <a:t>Civillikums (</a:t>
            </a:r>
            <a:r>
              <a:rPr lang="lv-LV" dirty="0">
                <a:hlinkClick r:id="rId7"/>
              </a:rPr>
              <a:t>Civillikums (likumi.lv)</a:t>
            </a:r>
            <a:r>
              <a:rPr lang="lv-LV" dirty="0"/>
              <a:t>);</a:t>
            </a:r>
          </a:p>
          <a:p>
            <a:r>
              <a:rPr lang="lv-LV" dirty="0"/>
              <a:t>Darba likums (</a:t>
            </a:r>
            <a:r>
              <a:rPr lang="lv-LV" dirty="0">
                <a:hlinkClick r:id="rId8"/>
              </a:rPr>
              <a:t>Darba likums (likumi.lv)</a:t>
            </a:r>
            <a:r>
              <a:rPr lang="lv-LV" dirty="0"/>
              <a:t>);</a:t>
            </a:r>
          </a:p>
          <a:p>
            <a:r>
              <a:rPr lang="lv-LV" dirty="0"/>
              <a:t>Komerclikums (</a:t>
            </a:r>
            <a:r>
              <a:rPr lang="lv-LV" dirty="0">
                <a:hlinkClick r:id="rId9"/>
              </a:rPr>
              <a:t>Komerclikums (likumi.lv)</a:t>
            </a:r>
            <a:r>
              <a:rPr lang="lv-LV" dirty="0"/>
              <a:t>).</a:t>
            </a:r>
          </a:p>
        </p:txBody>
      </p:sp>
      <p:sp>
        <p:nvSpPr>
          <p:cNvPr id="4" name="Datuma vietturis 3">
            <a:extLst>
              <a:ext uri="{FF2B5EF4-FFF2-40B4-BE49-F238E27FC236}">
                <a16:creationId xmlns:a16="http://schemas.microsoft.com/office/drawing/2014/main" id="{A2EF532F-8EAA-7906-74C9-ED6017B1B57F}"/>
              </a:ext>
            </a:extLst>
          </p:cNvPr>
          <p:cNvSpPr>
            <a:spLocks noGrp="1"/>
          </p:cNvSpPr>
          <p:nvPr>
            <p:ph type="dt" sz="half" idx="10"/>
          </p:nvPr>
        </p:nvSpPr>
        <p:spPr/>
        <p:txBody>
          <a:bodyPr/>
          <a:lstStyle/>
          <a:p>
            <a:fld id="{0357E5FC-7A39-4A6F-9046-3EE789F978B6}" type="datetime1">
              <a:rPr lang="lv-LV" smtClean="0"/>
              <a:t>23.10.2023</a:t>
            </a:fld>
            <a:endParaRPr lang="lv-LV"/>
          </a:p>
        </p:txBody>
      </p:sp>
      <p:sp>
        <p:nvSpPr>
          <p:cNvPr id="5" name="Slaida numura vietturis 4">
            <a:extLst>
              <a:ext uri="{FF2B5EF4-FFF2-40B4-BE49-F238E27FC236}">
                <a16:creationId xmlns:a16="http://schemas.microsoft.com/office/drawing/2014/main" id="{D9360B72-9DED-24C5-F655-7135BF29C062}"/>
              </a:ext>
            </a:extLst>
          </p:cNvPr>
          <p:cNvSpPr>
            <a:spLocks noGrp="1"/>
          </p:cNvSpPr>
          <p:nvPr>
            <p:ph type="sldNum" sz="quarter" idx="12"/>
          </p:nvPr>
        </p:nvSpPr>
        <p:spPr/>
        <p:txBody>
          <a:bodyPr/>
          <a:lstStyle/>
          <a:p>
            <a:fld id="{E8248C7C-30DC-46F8-B0C5-1396CE183DB7}" type="slidenum">
              <a:rPr lang="lv-LV" smtClean="0"/>
              <a:t>3</a:t>
            </a:fld>
            <a:endParaRPr lang="lv-LV"/>
          </a:p>
        </p:txBody>
      </p:sp>
    </p:spTree>
    <p:extLst>
      <p:ext uri="{BB962C8B-B14F-4D97-AF65-F5344CB8AC3E}">
        <p14:creationId xmlns:p14="http://schemas.microsoft.com/office/powerpoint/2010/main" val="3706968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DA4307C-D00C-78AE-044D-55392159F6A1}"/>
              </a:ext>
            </a:extLst>
          </p:cNvPr>
          <p:cNvSpPr>
            <a:spLocks noGrp="1"/>
          </p:cNvSpPr>
          <p:nvPr>
            <p:ph type="title"/>
          </p:nvPr>
        </p:nvSpPr>
        <p:spPr/>
        <p:txBody>
          <a:bodyPr/>
          <a:lstStyle/>
          <a:p>
            <a:r>
              <a:rPr lang="lv-LV" dirty="0"/>
              <a:t>Normatīvo aktu kopums 2</a:t>
            </a:r>
          </a:p>
        </p:txBody>
      </p:sp>
      <p:sp>
        <p:nvSpPr>
          <p:cNvPr id="3" name="Satura vietturis 2">
            <a:extLst>
              <a:ext uri="{FF2B5EF4-FFF2-40B4-BE49-F238E27FC236}">
                <a16:creationId xmlns:a16="http://schemas.microsoft.com/office/drawing/2014/main" id="{4D6868C3-722E-CBFB-2E92-9440C5F176F4}"/>
              </a:ext>
            </a:extLst>
          </p:cNvPr>
          <p:cNvSpPr>
            <a:spLocks noGrp="1"/>
          </p:cNvSpPr>
          <p:nvPr>
            <p:ph idx="1"/>
          </p:nvPr>
        </p:nvSpPr>
        <p:spPr/>
        <p:txBody>
          <a:bodyPr/>
          <a:lstStyle/>
          <a:p>
            <a:r>
              <a:rPr lang="lv-LV" dirty="0"/>
              <a:t>Ministru kabineta 2009. gada 1. septembra noteikumi Nr.981 «Bērnu nometņu organizēšanas un darbības kārtība» (</a:t>
            </a:r>
            <a:r>
              <a:rPr lang="lv-LV" dirty="0">
                <a:hlinkClick r:id="rId2"/>
              </a:rPr>
              <a:t>Bērnu nometņu organizēšanas un darbības kārtība (likumi.lv)</a:t>
            </a:r>
            <a:r>
              <a:rPr lang="lv-LV" dirty="0"/>
              <a:t>);</a:t>
            </a:r>
          </a:p>
          <a:p>
            <a:r>
              <a:rPr lang="lv-LV" dirty="0"/>
              <a:t>Ministru kabineta 2016. gada 19. aprīļa noteikumi Nr. 238 «Ugunsdrošības noteikumi» (</a:t>
            </a:r>
            <a:r>
              <a:rPr lang="lv-LV" dirty="0">
                <a:hlinkClick r:id="rId3"/>
              </a:rPr>
              <a:t>Ugunsdrošības noteikumi (likumi.lv)</a:t>
            </a:r>
            <a:r>
              <a:rPr lang="lv-LV" dirty="0"/>
              <a:t>);</a:t>
            </a:r>
          </a:p>
          <a:p>
            <a:r>
              <a:rPr lang="lv-LV" dirty="0"/>
              <a:t>Ministru kabineta 2021. gada 28. septembra noteikumi Nr. 662 «Epidemioloģiskās drošības pasākumi Covid-19 infekcijas izplatības ierobežošanai» (</a:t>
            </a:r>
            <a:r>
              <a:rPr lang="lv-LV" dirty="0">
                <a:hlinkClick r:id="rId4"/>
              </a:rPr>
              <a:t>Epidemioloģiskās drošības pasākumi Covid-19 infekcijas izplatības ierobežošanai (likumi.lv)</a:t>
            </a:r>
            <a:r>
              <a:rPr lang="lv-LV" dirty="0"/>
              <a:t>).</a:t>
            </a:r>
          </a:p>
          <a:p>
            <a:endParaRPr lang="lv-LV" dirty="0"/>
          </a:p>
          <a:p>
            <a:endParaRPr lang="lv-LV" dirty="0"/>
          </a:p>
        </p:txBody>
      </p:sp>
      <p:sp>
        <p:nvSpPr>
          <p:cNvPr id="4" name="Datuma vietturis 3">
            <a:extLst>
              <a:ext uri="{FF2B5EF4-FFF2-40B4-BE49-F238E27FC236}">
                <a16:creationId xmlns:a16="http://schemas.microsoft.com/office/drawing/2014/main" id="{0E5C9D9A-3EC1-1748-FE9C-2AC1B72A0691}"/>
              </a:ext>
            </a:extLst>
          </p:cNvPr>
          <p:cNvSpPr>
            <a:spLocks noGrp="1"/>
          </p:cNvSpPr>
          <p:nvPr>
            <p:ph type="dt" sz="half" idx="10"/>
          </p:nvPr>
        </p:nvSpPr>
        <p:spPr/>
        <p:txBody>
          <a:bodyPr/>
          <a:lstStyle/>
          <a:p>
            <a:fld id="{0357E5FC-7A39-4A6F-9046-3EE789F978B6}" type="datetime1">
              <a:rPr lang="lv-LV" smtClean="0"/>
              <a:t>23.10.2023</a:t>
            </a:fld>
            <a:endParaRPr lang="lv-LV"/>
          </a:p>
        </p:txBody>
      </p:sp>
      <p:sp>
        <p:nvSpPr>
          <p:cNvPr id="5" name="Slaida numura vietturis 4">
            <a:extLst>
              <a:ext uri="{FF2B5EF4-FFF2-40B4-BE49-F238E27FC236}">
                <a16:creationId xmlns:a16="http://schemas.microsoft.com/office/drawing/2014/main" id="{896B8905-9AF2-07A5-2A67-38057ED8E73D}"/>
              </a:ext>
            </a:extLst>
          </p:cNvPr>
          <p:cNvSpPr>
            <a:spLocks noGrp="1"/>
          </p:cNvSpPr>
          <p:nvPr>
            <p:ph type="sldNum" sz="quarter" idx="12"/>
          </p:nvPr>
        </p:nvSpPr>
        <p:spPr/>
        <p:txBody>
          <a:bodyPr/>
          <a:lstStyle/>
          <a:p>
            <a:fld id="{E8248C7C-30DC-46F8-B0C5-1396CE183DB7}" type="slidenum">
              <a:rPr lang="lv-LV" smtClean="0"/>
              <a:t>4</a:t>
            </a:fld>
            <a:endParaRPr lang="lv-LV"/>
          </a:p>
        </p:txBody>
      </p:sp>
    </p:spTree>
    <p:extLst>
      <p:ext uri="{BB962C8B-B14F-4D97-AF65-F5344CB8AC3E}">
        <p14:creationId xmlns:p14="http://schemas.microsoft.com/office/powerpoint/2010/main" val="2796534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670B151-0EED-DF49-9F58-CBEFAB24A4C0}"/>
              </a:ext>
            </a:extLst>
          </p:cNvPr>
          <p:cNvSpPr>
            <a:spLocks noGrp="1"/>
          </p:cNvSpPr>
          <p:nvPr>
            <p:ph type="title"/>
          </p:nvPr>
        </p:nvSpPr>
        <p:spPr/>
        <p:txBody>
          <a:bodyPr/>
          <a:lstStyle/>
          <a:p>
            <a:r>
              <a:rPr lang="lv-LV"/>
              <a:t>LIKUMI</a:t>
            </a:r>
            <a:endParaRPr lang="lv-LV" dirty="0"/>
          </a:p>
        </p:txBody>
      </p:sp>
      <p:sp>
        <p:nvSpPr>
          <p:cNvPr id="3" name="Satura vietturis 2">
            <a:extLst>
              <a:ext uri="{FF2B5EF4-FFF2-40B4-BE49-F238E27FC236}">
                <a16:creationId xmlns:a16="http://schemas.microsoft.com/office/drawing/2014/main" id="{AE16322F-D97D-BFD8-FF91-BA6CF7D38979}"/>
              </a:ext>
            </a:extLst>
          </p:cNvPr>
          <p:cNvSpPr>
            <a:spLocks noGrp="1"/>
          </p:cNvSpPr>
          <p:nvPr>
            <p:ph idx="1"/>
          </p:nvPr>
        </p:nvSpPr>
        <p:spPr/>
        <p:txBody>
          <a:bodyPr/>
          <a:lstStyle/>
          <a:p>
            <a:r>
              <a:rPr lang="lv-LV" dirty="0"/>
              <a:t>Civillikums. Ievads;</a:t>
            </a:r>
          </a:p>
          <a:p>
            <a:r>
              <a:rPr lang="lv-LV" dirty="0"/>
              <a:t>Civillikums. PIRMĀ DAĻA. Ģimenes tiesības;</a:t>
            </a:r>
          </a:p>
          <a:p>
            <a:r>
              <a:rPr lang="lv-LV" dirty="0"/>
              <a:t>Civillikums. OTRĀ DAĻA. Mantojuma tiesības;</a:t>
            </a:r>
          </a:p>
          <a:p>
            <a:r>
              <a:rPr lang="lv-LV" dirty="0"/>
              <a:t>Civillikums. TREŠĀ DAĻA. Lietu tiesības;</a:t>
            </a:r>
          </a:p>
          <a:p>
            <a:r>
              <a:rPr lang="lv-LV" dirty="0"/>
              <a:t>Civillikums. CETURTĀ DAĻA. Saistību tiesības.</a:t>
            </a:r>
          </a:p>
          <a:p>
            <a:r>
              <a:rPr lang="lv-LV" dirty="0"/>
              <a:t>Bērnu un vecāku savstarpējās attiecības, Līgumi un to saturs, u.c.</a:t>
            </a:r>
          </a:p>
          <a:p>
            <a:endParaRPr lang="lv-LV" dirty="0"/>
          </a:p>
          <a:p>
            <a:r>
              <a:rPr lang="lv-LV" dirty="0"/>
              <a:t>DARBA LIKUMS</a:t>
            </a:r>
          </a:p>
          <a:p>
            <a:r>
              <a:rPr lang="lv-LV" dirty="0"/>
              <a:t>KOMERCLIKUMS</a:t>
            </a:r>
          </a:p>
        </p:txBody>
      </p:sp>
      <p:sp>
        <p:nvSpPr>
          <p:cNvPr id="4" name="Datuma vietturis 3">
            <a:extLst>
              <a:ext uri="{FF2B5EF4-FFF2-40B4-BE49-F238E27FC236}">
                <a16:creationId xmlns:a16="http://schemas.microsoft.com/office/drawing/2014/main" id="{A808ABA9-80AF-8B6A-F4CE-4ABC10F57E62}"/>
              </a:ext>
            </a:extLst>
          </p:cNvPr>
          <p:cNvSpPr>
            <a:spLocks noGrp="1"/>
          </p:cNvSpPr>
          <p:nvPr>
            <p:ph type="dt" sz="half" idx="10"/>
          </p:nvPr>
        </p:nvSpPr>
        <p:spPr/>
        <p:txBody>
          <a:bodyPr/>
          <a:lstStyle/>
          <a:p>
            <a:fld id="{0357E5FC-7A39-4A6F-9046-3EE789F978B6}" type="datetime1">
              <a:rPr lang="lv-LV" smtClean="0"/>
              <a:t>23.10.2023</a:t>
            </a:fld>
            <a:endParaRPr lang="lv-LV"/>
          </a:p>
        </p:txBody>
      </p:sp>
      <p:sp>
        <p:nvSpPr>
          <p:cNvPr id="5" name="Slaida numura vietturis 4">
            <a:extLst>
              <a:ext uri="{FF2B5EF4-FFF2-40B4-BE49-F238E27FC236}">
                <a16:creationId xmlns:a16="http://schemas.microsoft.com/office/drawing/2014/main" id="{BB3DE0A3-B32A-679B-ADDB-CF914D1639B8}"/>
              </a:ext>
            </a:extLst>
          </p:cNvPr>
          <p:cNvSpPr>
            <a:spLocks noGrp="1"/>
          </p:cNvSpPr>
          <p:nvPr>
            <p:ph type="sldNum" sz="quarter" idx="12"/>
          </p:nvPr>
        </p:nvSpPr>
        <p:spPr/>
        <p:txBody>
          <a:bodyPr/>
          <a:lstStyle/>
          <a:p>
            <a:fld id="{E8248C7C-30DC-46F8-B0C5-1396CE183DB7}" type="slidenum">
              <a:rPr lang="lv-LV" smtClean="0"/>
              <a:t>5</a:t>
            </a:fld>
            <a:endParaRPr lang="lv-LV"/>
          </a:p>
        </p:txBody>
      </p:sp>
    </p:spTree>
    <p:extLst>
      <p:ext uri="{BB962C8B-B14F-4D97-AF65-F5344CB8AC3E}">
        <p14:creationId xmlns:p14="http://schemas.microsoft.com/office/powerpoint/2010/main" val="2013599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0ED8A16-BA0A-14E8-38BE-2D1816079EB8}"/>
              </a:ext>
            </a:extLst>
          </p:cNvPr>
          <p:cNvSpPr>
            <a:spLocks noGrp="1"/>
          </p:cNvSpPr>
          <p:nvPr>
            <p:ph type="title"/>
          </p:nvPr>
        </p:nvSpPr>
        <p:spPr/>
        <p:txBody>
          <a:bodyPr/>
          <a:lstStyle/>
          <a:p>
            <a:r>
              <a:rPr lang="lv-LV" dirty="0"/>
              <a:t>Bērnu nometne un izglītība</a:t>
            </a:r>
          </a:p>
        </p:txBody>
      </p:sp>
      <p:sp>
        <p:nvSpPr>
          <p:cNvPr id="3" name="Satura vietturis 2">
            <a:extLst>
              <a:ext uri="{FF2B5EF4-FFF2-40B4-BE49-F238E27FC236}">
                <a16:creationId xmlns:a16="http://schemas.microsoft.com/office/drawing/2014/main" id="{1B37F738-B08A-BFCF-5ADB-D7748CDDA631}"/>
              </a:ext>
            </a:extLst>
          </p:cNvPr>
          <p:cNvSpPr>
            <a:spLocks noGrp="1"/>
          </p:cNvSpPr>
          <p:nvPr>
            <p:ph idx="1"/>
          </p:nvPr>
        </p:nvSpPr>
        <p:spPr/>
        <p:txBody>
          <a:bodyPr>
            <a:normAutofit lnSpcReduction="10000"/>
          </a:bodyPr>
          <a:lstStyle/>
          <a:p>
            <a:r>
              <a:rPr lang="lv-LV" b="1" dirty="0"/>
              <a:t>izglītība</a:t>
            </a:r>
            <a:r>
              <a:rPr lang="lv-LV" dirty="0"/>
              <a:t> — sistematizētu zināšanu un prasmju apguves un attieksmju veidošanas process un tā rezultāts. Izglītības process ietver mācību un audzināšanas darbību. Izglītības rezultāts ir personas zināšanu, prasmju un attieksmju kopums;</a:t>
            </a:r>
          </a:p>
          <a:p>
            <a:r>
              <a:rPr lang="lv-LV" b="1" dirty="0"/>
              <a:t>izglītības iestāde </a:t>
            </a:r>
            <a:r>
              <a:rPr lang="lv-LV" dirty="0"/>
              <a:t>— valsts, pašvaldību, valsts augstskolu vai citu juridisko vai fizisko personu dibināta iestāde, kuras </a:t>
            </a:r>
            <a:r>
              <a:rPr lang="lv-LV" b="1" u="sng" dirty="0"/>
              <a:t>uzdevums ir izglītības programmu īstenošana</a:t>
            </a:r>
            <a:r>
              <a:rPr lang="lv-LV" dirty="0"/>
              <a:t>, vai komercsabiedrība, kuram izglītības programmu īstenošana ir viens no darbības veidiem;</a:t>
            </a:r>
          </a:p>
          <a:p>
            <a:r>
              <a:rPr lang="lv-LV" b="1" dirty="0"/>
              <a:t>izglītojamais</a:t>
            </a:r>
            <a:r>
              <a:rPr lang="lv-LV" dirty="0"/>
              <a:t> — bērns, skolēns, audzēknis, students vai klausītājs, kas </a:t>
            </a:r>
            <a:r>
              <a:rPr lang="lv-LV" b="1" u="sng" dirty="0"/>
              <a:t>apgūst izglītības programmu izglītības iestādē </a:t>
            </a:r>
            <a:r>
              <a:rPr lang="lv-LV" dirty="0"/>
              <a:t>vai pie privātpraksē strādājoša pedagoga.</a:t>
            </a:r>
          </a:p>
          <a:p>
            <a:r>
              <a:rPr lang="lv-LV" dirty="0"/>
              <a:t>MK kompetence, pašvaldību kompetence (17.p.1.d.) saistībā ar bērnu nometnēm </a:t>
            </a:r>
          </a:p>
        </p:txBody>
      </p:sp>
      <p:sp>
        <p:nvSpPr>
          <p:cNvPr id="4" name="Datuma vietturis 3">
            <a:extLst>
              <a:ext uri="{FF2B5EF4-FFF2-40B4-BE49-F238E27FC236}">
                <a16:creationId xmlns:a16="http://schemas.microsoft.com/office/drawing/2014/main" id="{2DD8CCC2-7670-D267-B508-2D75183C6F89}"/>
              </a:ext>
            </a:extLst>
          </p:cNvPr>
          <p:cNvSpPr>
            <a:spLocks noGrp="1"/>
          </p:cNvSpPr>
          <p:nvPr>
            <p:ph type="dt" sz="half" idx="10"/>
          </p:nvPr>
        </p:nvSpPr>
        <p:spPr/>
        <p:txBody>
          <a:bodyPr/>
          <a:lstStyle/>
          <a:p>
            <a:fld id="{0357E5FC-7A39-4A6F-9046-3EE789F978B6}" type="datetime1">
              <a:rPr lang="lv-LV" smtClean="0"/>
              <a:t>23.10.2023</a:t>
            </a:fld>
            <a:endParaRPr lang="lv-LV"/>
          </a:p>
        </p:txBody>
      </p:sp>
      <p:sp>
        <p:nvSpPr>
          <p:cNvPr id="5" name="Slaida numura vietturis 4">
            <a:extLst>
              <a:ext uri="{FF2B5EF4-FFF2-40B4-BE49-F238E27FC236}">
                <a16:creationId xmlns:a16="http://schemas.microsoft.com/office/drawing/2014/main" id="{37615770-B0F8-1D38-715C-89AB6E0ADD61}"/>
              </a:ext>
            </a:extLst>
          </p:cNvPr>
          <p:cNvSpPr>
            <a:spLocks noGrp="1"/>
          </p:cNvSpPr>
          <p:nvPr>
            <p:ph type="sldNum" sz="quarter" idx="12"/>
          </p:nvPr>
        </p:nvSpPr>
        <p:spPr/>
        <p:txBody>
          <a:bodyPr/>
          <a:lstStyle/>
          <a:p>
            <a:fld id="{E8248C7C-30DC-46F8-B0C5-1396CE183DB7}" type="slidenum">
              <a:rPr lang="lv-LV" smtClean="0"/>
              <a:t>6</a:t>
            </a:fld>
            <a:endParaRPr lang="lv-LV"/>
          </a:p>
        </p:txBody>
      </p:sp>
    </p:spTree>
    <p:extLst>
      <p:ext uri="{BB962C8B-B14F-4D97-AF65-F5344CB8AC3E}">
        <p14:creationId xmlns:p14="http://schemas.microsoft.com/office/powerpoint/2010/main" val="2108541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3BA8C4B-5A58-E254-6FDE-DA40C71E7461}"/>
              </a:ext>
            </a:extLst>
          </p:cNvPr>
          <p:cNvSpPr>
            <a:spLocks noGrp="1"/>
          </p:cNvSpPr>
          <p:nvPr>
            <p:ph type="title"/>
          </p:nvPr>
        </p:nvSpPr>
        <p:spPr/>
        <p:txBody>
          <a:bodyPr/>
          <a:lstStyle/>
          <a:p>
            <a:r>
              <a:rPr lang="lv-LV" dirty="0"/>
              <a:t>Bērns un BTAL galvenās prasības</a:t>
            </a:r>
          </a:p>
        </p:txBody>
      </p:sp>
      <p:sp>
        <p:nvSpPr>
          <p:cNvPr id="3" name="Satura vietturis 2">
            <a:extLst>
              <a:ext uri="{FF2B5EF4-FFF2-40B4-BE49-F238E27FC236}">
                <a16:creationId xmlns:a16="http://schemas.microsoft.com/office/drawing/2014/main" id="{9DBFC43C-72C9-F92A-00D7-703EFAA1E36D}"/>
              </a:ext>
            </a:extLst>
          </p:cNvPr>
          <p:cNvSpPr>
            <a:spLocks noGrp="1"/>
          </p:cNvSpPr>
          <p:nvPr>
            <p:ph idx="1"/>
          </p:nvPr>
        </p:nvSpPr>
        <p:spPr/>
        <p:txBody>
          <a:bodyPr>
            <a:normAutofit lnSpcReduction="10000"/>
          </a:bodyPr>
          <a:lstStyle/>
          <a:p>
            <a:r>
              <a:rPr lang="lv-LV" b="1" i="0" dirty="0">
                <a:solidFill>
                  <a:srgbClr val="414142"/>
                </a:solidFill>
                <a:effectLst/>
                <a:latin typeface="Arial" panose="020B0604020202020204" pitchFamily="34" charset="0"/>
              </a:rPr>
              <a:t>Bērns</a:t>
            </a:r>
            <a:r>
              <a:rPr lang="lv-LV" b="0" i="0" dirty="0">
                <a:solidFill>
                  <a:srgbClr val="414142"/>
                </a:solidFill>
                <a:effectLst/>
                <a:latin typeface="Arial" panose="020B0604020202020204" pitchFamily="34" charset="0"/>
              </a:rPr>
              <a:t> ir persona, kas nav sasniegusi 18 gadu vecumu, izņemot tās personas, kuras saskaņā ar likumu izsludinātas par pilngadīgām vai stājušās laulībā pirms 18 gadu vecuma sasniegšanas (BTAL 3.p.1.d.)</a:t>
            </a:r>
          </a:p>
          <a:p>
            <a:r>
              <a:rPr lang="lv-LV" b="0" i="0" dirty="0">
                <a:solidFill>
                  <a:srgbClr val="414142"/>
                </a:solidFill>
                <a:effectLst/>
                <a:latin typeface="Arial" panose="020B0604020202020204" pitchFamily="34" charset="0"/>
              </a:rPr>
              <a:t>Bērnam kā fiziski un intelektuāli nenobriedušai personai vajadzīga īpaša aizsardzība un gādība</a:t>
            </a:r>
          </a:p>
          <a:p>
            <a:r>
              <a:rPr lang="lv-LV" b="0" i="0" dirty="0">
                <a:solidFill>
                  <a:srgbClr val="414142"/>
                </a:solidFill>
                <a:effectLst/>
                <a:latin typeface="Arial" panose="020B0604020202020204" pitchFamily="34" charset="0"/>
              </a:rPr>
              <a:t>Tiesiskajās attiecībās, kas skar bērnu, bērna tiesības un intereses ir prioritāras (BTAL 6.p.1.d.)</a:t>
            </a:r>
          </a:p>
          <a:p>
            <a:r>
              <a:rPr lang="lv-LV" i="0" dirty="0">
                <a:solidFill>
                  <a:srgbClr val="414142"/>
                </a:solidFill>
                <a:effectLst/>
                <a:latin typeface="Arial" panose="020B0604020202020204" pitchFamily="34" charset="0"/>
              </a:rPr>
              <a:t>Aizliegums izplatīt informāciju par bērnu (BTAL 71.p.1.d.)</a:t>
            </a:r>
          </a:p>
          <a:p>
            <a:r>
              <a:rPr lang="lv-LV" dirty="0">
                <a:solidFill>
                  <a:srgbClr val="414142"/>
                </a:solidFill>
                <a:latin typeface="Arial" panose="020B0604020202020204" pitchFamily="34" charset="0"/>
              </a:rPr>
              <a:t>BTAL 72.p. </a:t>
            </a:r>
            <a:r>
              <a:rPr lang="lv-LV" b="0" i="0" dirty="0">
                <a:solidFill>
                  <a:srgbClr val="414142"/>
                </a:solidFill>
                <a:effectLst/>
                <a:latin typeface="Arial" panose="020B0604020202020204" pitchFamily="34" charset="0"/>
              </a:rPr>
              <a:t>atbildība par bērna veselības un dzīvības aizsardzību, par to, lai bērns būtu drošībā, lai viņam tiktu sniegti kvalificēti pakalpojumi un ievērotas citas viņa tiesības.</a:t>
            </a:r>
          </a:p>
          <a:p>
            <a:r>
              <a:rPr lang="lv-LV" b="0" i="0" dirty="0">
                <a:solidFill>
                  <a:srgbClr val="414142"/>
                </a:solidFill>
                <a:effectLst/>
                <a:latin typeface="Arial" panose="020B0604020202020204" pitchFamily="34" charset="0"/>
              </a:rPr>
              <a:t>Personāla atbilstība BTAL 72. pantā izvirzītajām prasībām</a:t>
            </a:r>
            <a:endParaRPr lang="lv-LV" dirty="0"/>
          </a:p>
        </p:txBody>
      </p:sp>
      <p:sp>
        <p:nvSpPr>
          <p:cNvPr id="4" name="Datuma vietturis 3">
            <a:extLst>
              <a:ext uri="{FF2B5EF4-FFF2-40B4-BE49-F238E27FC236}">
                <a16:creationId xmlns:a16="http://schemas.microsoft.com/office/drawing/2014/main" id="{FFFEF389-C355-D2EF-C842-4C3F391B2C6F}"/>
              </a:ext>
            </a:extLst>
          </p:cNvPr>
          <p:cNvSpPr>
            <a:spLocks noGrp="1"/>
          </p:cNvSpPr>
          <p:nvPr>
            <p:ph type="dt" sz="half" idx="10"/>
          </p:nvPr>
        </p:nvSpPr>
        <p:spPr/>
        <p:txBody>
          <a:bodyPr/>
          <a:lstStyle/>
          <a:p>
            <a:fld id="{0357E5FC-7A39-4A6F-9046-3EE789F978B6}" type="datetime1">
              <a:rPr lang="lv-LV" smtClean="0"/>
              <a:t>23.10.2023</a:t>
            </a:fld>
            <a:endParaRPr lang="lv-LV"/>
          </a:p>
        </p:txBody>
      </p:sp>
      <p:sp>
        <p:nvSpPr>
          <p:cNvPr id="5" name="Slaida numura vietturis 4">
            <a:extLst>
              <a:ext uri="{FF2B5EF4-FFF2-40B4-BE49-F238E27FC236}">
                <a16:creationId xmlns:a16="http://schemas.microsoft.com/office/drawing/2014/main" id="{8B041BA3-3DCF-7A6E-A862-082FA00D6BC5}"/>
              </a:ext>
            </a:extLst>
          </p:cNvPr>
          <p:cNvSpPr>
            <a:spLocks noGrp="1"/>
          </p:cNvSpPr>
          <p:nvPr>
            <p:ph type="sldNum" sz="quarter" idx="12"/>
          </p:nvPr>
        </p:nvSpPr>
        <p:spPr/>
        <p:txBody>
          <a:bodyPr/>
          <a:lstStyle/>
          <a:p>
            <a:fld id="{E8248C7C-30DC-46F8-B0C5-1396CE183DB7}" type="slidenum">
              <a:rPr lang="lv-LV" smtClean="0"/>
              <a:t>7</a:t>
            </a:fld>
            <a:endParaRPr lang="lv-LV"/>
          </a:p>
        </p:txBody>
      </p:sp>
    </p:spTree>
    <p:extLst>
      <p:ext uri="{BB962C8B-B14F-4D97-AF65-F5344CB8AC3E}">
        <p14:creationId xmlns:p14="http://schemas.microsoft.com/office/powerpoint/2010/main" val="2109895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C9D852C-98F6-5119-7964-F7CC3EDC4729}"/>
              </a:ext>
            </a:extLst>
          </p:cNvPr>
          <p:cNvSpPr>
            <a:spLocks noGrp="1"/>
          </p:cNvSpPr>
          <p:nvPr>
            <p:ph type="title"/>
          </p:nvPr>
        </p:nvSpPr>
        <p:spPr>
          <a:xfrm>
            <a:off x="2895600" y="690"/>
            <a:ext cx="8610600" cy="1293028"/>
          </a:xfrm>
        </p:spPr>
        <p:txBody>
          <a:bodyPr/>
          <a:lstStyle/>
          <a:p>
            <a:r>
              <a:rPr lang="lv-LV" dirty="0"/>
              <a:t>BTAL 72. pants</a:t>
            </a:r>
          </a:p>
        </p:txBody>
      </p:sp>
      <p:sp>
        <p:nvSpPr>
          <p:cNvPr id="3" name="Satura vietturis 2">
            <a:extLst>
              <a:ext uri="{FF2B5EF4-FFF2-40B4-BE49-F238E27FC236}">
                <a16:creationId xmlns:a16="http://schemas.microsoft.com/office/drawing/2014/main" id="{8D7DF05B-3CA8-ACA9-0A4D-DCF7F58780D3}"/>
              </a:ext>
            </a:extLst>
          </p:cNvPr>
          <p:cNvSpPr>
            <a:spLocks noGrp="1"/>
          </p:cNvSpPr>
          <p:nvPr>
            <p:ph idx="1"/>
          </p:nvPr>
        </p:nvSpPr>
        <p:spPr>
          <a:xfrm>
            <a:off x="685800" y="1293718"/>
            <a:ext cx="10820400" cy="4924968"/>
          </a:xfrm>
        </p:spPr>
        <p:txBody>
          <a:bodyPr>
            <a:normAutofit fontScale="92500"/>
          </a:bodyPr>
          <a:lstStyle/>
          <a:p>
            <a:pPr algn="just"/>
            <a:r>
              <a:rPr lang="lv-LV" b="0" i="0" dirty="0">
                <a:solidFill>
                  <a:srgbClr val="414142"/>
                </a:solidFill>
                <a:effectLst/>
                <a:latin typeface="Arial" panose="020B0604020202020204" pitchFamily="34" charset="0"/>
              </a:rPr>
              <a:t>sodītas par </a:t>
            </a:r>
            <a:r>
              <a:rPr lang="lv-LV" b="1" i="0" u="sng" dirty="0">
                <a:solidFill>
                  <a:srgbClr val="414142"/>
                </a:solidFill>
                <a:effectLst/>
                <a:latin typeface="Arial" panose="020B0604020202020204" pitchFamily="34" charset="0"/>
              </a:rPr>
              <a:t>noziedzīgiem nodarījumiem</a:t>
            </a:r>
            <a:r>
              <a:rPr lang="lv-LV" b="0" i="0" dirty="0">
                <a:solidFill>
                  <a:srgbClr val="414142"/>
                </a:solidFill>
                <a:effectLst/>
                <a:latin typeface="Arial" panose="020B0604020202020204" pitchFamily="34" charset="0"/>
              </a:rPr>
              <a:t>, kas </a:t>
            </a:r>
            <a:r>
              <a:rPr lang="lv-LV" b="1" i="0" u="sng" dirty="0">
                <a:solidFill>
                  <a:srgbClr val="414142"/>
                </a:solidFill>
                <a:effectLst/>
                <a:latin typeface="Arial" panose="020B0604020202020204" pitchFamily="34" charset="0"/>
              </a:rPr>
              <a:t>saistīti ar vardarbību vai vardarbības piedraudējumu</a:t>
            </a:r>
            <a:r>
              <a:rPr lang="lv-LV" b="0" i="0" dirty="0">
                <a:solidFill>
                  <a:srgbClr val="414142"/>
                </a:solidFill>
                <a:effectLst/>
                <a:latin typeface="Arial" panose="020B0604020202020204" pitchFamily="34" charset="0"/>
              </a:rPr>
              <a:t>, — neatkarīgi no sodāmības dzēšanas vai noņemšanas — izņemot gadījumu, kad pēc sodāmības dzēšanas vai noņemšanas Valsts bērnu tiesību aizsardzības inspekcija izvērtējusi, vai tas nekaitē bērnu interesēm, un atļāvusi šīm personām (izņemot pedagogus, kuri tiek izvērtēti atbilstoši </a:t>
            </a:r>
            <a:r>
              <a:rPr lang="lv-LV" b="0" i="0" u="none" strike="noStrike" dirty="0">
                <a:effectLst/>
                <a:latin typeface="Arial" panose="020B0604020202020204" pitchFamily="34" charset="0"/>
              </a:rPr>
              <a:t>Izglītības likumā</a:t>
            </a:r>
            <a:r>
              <a:rPr lang="lv-LV" b="0" i="0" dirty="0">
                <a:effectLst/>
                <a:latin typeface="Arial" panose="020B0604020202020204" pitchFamily="34" charset="0"/>
              </a:rPr>
              <a:t> </a:t>
            </a:r>
            <a:r>
              <a:rPr lang="lv-LV" b="0" i="0" dirty="0">
                <a:solidFill>
                  <a:srgbClr val="414142"/>
                </a:solidFill>
                <a:effectLst/>
                <a:latin typeface="Arial" panose="020B0604020202020204" pitchFamily="34" charset="0"/>
              </a:rPr>
              <a:t>noteiktajam) strādāt, veikt brīvprātīgo darbu, kā arī saskaņā ar noslēgto vienošanos sniegt pakalpojumus bērnu aprūpes, izglītības, veselības aprūpes un citās tādās iestādēs, kurās uzturas bērni, bērnu pasākumos un tādos pasākumos, kuros piedalās bērni;</a:t>
            </a:r>
          </a:p>
          <a:p>
            <a:pPr algn="just"/>
            <a:r>
              <a:rPr lang="lv-LV" b="0" i="0" dirty="0">
                <a:solidFill>
                  <a:srgbClr val="414142"/>
                </a:solidFill>
                <a:effectLst/>
                <a:latin typeface="Arial" panose="020B0604020202020204" pitchFamily="34" charset="0"/>
              </a:rPr>
              <a:t>kuras sodītas par </a:t>
            </a:r>
            <a:r>
              <a:rPr lang="lv-LV" b="1" i="0" u="sng" dirty="0">
                <a:solidFill>
                  <a:srgbClr val="414142"/>
                </a:solidFill>
                <a:effectLst/>
                <a:latin typeface="Arial" panose="020B0604020202020204" pitchFamily="34" charset="0"/>
              </a:rPr>
              <a:t>noziedzīgiem nodarījumiem pret tikumību un dzimumneaizskaramību </a:t>
            </a:r>
            <a:r>
              <a:rPr lang="lv-LV" b="0" i="0" dirty="0">
                <a:solidFill>
                  <a:srgbClr val="414142"/>
                </a:solidFill>
                <a:effectLst/>
                <a:latin typeface="Arial" panose="020B0604020202020204" pitchFamily="34" charset="0"/>
              </a:rPr>
              <a:t>— neatkarīgi no sodāmības dzēšanas vai noņemšanas;</a:t>
            </a:r>
          </a:p>
          <a:p>
            <a:pPr algn="just"/>
            <a:r>
              <a:rPr lang="lv-LV" b="0" i="0" dirty="0">
                <a:solidFill>
                  <a:srgbClr val="414142"/>
                </a:solidFill>
                <a:effectLst/>
                <a:latin typeface="Arial" panose="020B0604020202020204" pitchFamily="34" charset="0"/>
              </a:rPr>
              <a:t>kurām tiesa ir piemērojusi </a:t>
            </a:r>
            <a:r>
              <a:rPr lang="lv-LV" b="0" i="0" u="none" strike="noStrike" dirty="0">
                <a:effectLst/>
                <a:latin typeface="Arial" panose="020B0604020202020204" pitchFamily="34" charset="0"/>
              </a:rPr>
              <a:t>Krimināllikumā</a:t>
            </a:r>
            <a:r>
              <a:rPr lang="lv-LV" b="0" i="0" dirty="0">
                <a:solidFill>
                  <a:srgbClr val="414142"/>
                </a:solidFill>
                <a:effectLst/>
                <a:latin typeface="Arial" panose="020B0604020202020204" pitchFamily="34" charset="0"/>
              </a:rPr>
              <a:t> noteiktos medicīniska rakstura piespiedu līdzekļus;</a:t>
            </a:r>
          </a:p>
          <a:p>
            <a:pPr algn="just"/>
            <a:r>
              <a:rPr lang="lv-LV" b="0" i="0" dirty="0">
                <a:solidFill>
                  <a:srgbClr val="414142"/>
                </a:solidFill>
                <a:effectLst/>
                <a:latin typeface="Arial" panose="020B0604020202020204" pitchFamily="34" charset="0"/>
              </a:rPr>
              <a:t>kurām piemērots naudas sods par administratīvo pārkāpumu, kas minēts šā likuma </a:t>
            </a:r>
            <a:r>
              <a:rPr lang="lv-LV" b="0" i="0" u="none" strike="noStrike" dirty="0">
                <a:effectLst/>
                <a:latin typeface="Arial" panose="020B0604020202020204" pitchFamily="34" charset="0"/>
              </a:rPr>
              <a:t>81. pantā (Fiziska un emocionāla vardarbība pret bērnu)</a:t>
            </a:r>
            <a:r>
              <a:rPr lang="lv-LV" b="0" i="0" dirty="0">
                <a:effectLst/>
                <a:latin typeface="Arial" panose="020B0604020202020204" pitchFamily="34" charset="0"/>
              </a:rPr>
              <a:t>,</a:t>
            </a:r>
            <a:r>
              <a:rPr lang="lv-LV" b="0" i="0" dirty="0">
                <a:solidFill>
                  <a:srgbClr val="414142"/>
                </a:solidFill>
                <a:effectLst/>
                <a:latin typeface="Arial" panose="020B0604020202020204" pitchFamily="34" charset="0"/>
              </a:rPr>
              <a:t> ja no dienas, kad stājies spēkā un kļuvis nepārsūdzams kompetentas institūcijas pieņemtais lēmums vai tiesas spriedums, nav pagājuši trīs gadi.</a:t>
            </a:r>
          </a:p>
        </p:txBody>
      </p:sp>
      <p:sp>
        <p:nvSpPr>
          <p:cNvPr id="4" name="Datuma vietturis 3">
            <a:extLst>
              <a:ext uri="{FF2B5EF4-FFF2-40B4-BE49-F238E27FC236}">
                <a16:creationId xmlns:a16="http://schemas.microsoft.com/office/drawing/2014/main" id="{04FC27F9-2186-F1DB-0396-B7378A8ADE50}"/>
              </a:ext>
            </a:extLst>
          </p:cNvPr>
          <p:cNvSpPr>
            <a:spLocks noGrp="1"/>
          </p:cNvSpPr>
          <p:nvPr>
            <p:ph type="dt" sz="half" idx="10"/>
          </p:nvPr>
        </p:nvSpPr>
        <p:spPr/>
        <p:txBody>
          <a:bodyPr/>
          <a:lstStyle/>
          <a:p>
            <a:fld id="{0357E5FC-7A39-4A6F-9046-3EE789F978B6}" type="datetime1">
              <a:rPr lang="lv-LV" smtClean="0"/>
              <a:t>23.10.2023</a:t>
            </a:fld>
            <a:endParaRPr lang="lv-LV"/>
          </a:p>
        </p:txBody>
      </p:sp>
      <p:sp>
        <p:nvSpPr>
          <p:cNvPr id="5" name="Slaida numura vietturis 4">
            <a:extLst>
              <a:ext uri="{FF2B5EF4-FFF2-40B4-BE49-F238E27FC236}">
                <a16:creationId xmlns:a16="http://schemas.microsoft.com/office/drawing/2014/main" id="{65E1B517-2363-19CE-4946-CAD475C1F318}"/>
              </a:ext>
            </a:extLst>
          </p:cNvPr>
          <p:cNvSpPr>
            <a:spLocks noGrp="1"/>
          </p:cNvSpPr>
          <p:nvPr>
            <p:ph type="sldNum" sz="quarter" idx="12"/>
          </p:nvPr>
        </p:nvSpPr>
        <p:spPr/>
        <p:txBody>
          <a:bodyPr/>
          <a:lstStyle/>
          <a:p>
            <a:fld id="{E8248C7C-30DC-46F8-B0C5-1396CE183DB7}" type="slidenum">
              <a:rPr lang="lv-LV" smtClean="0"/>
              <a:t>8</a:t>
            </a:fld>
            <a:endParaRPr lang="lv-LV"/>
          </a:p>
        </p:txBody>
      </p:sp>
    </p:spTree>
    <p:extLst>
      <p:ext uri="{BB962C8B-B14F-4D97-AF65-F5344CB8AC3E}">
        <p14:creationId xmlns:p14="http://schemas.microsoft.com/office/powerpoint/2010/main" val="4140434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3FB0C94-F7E6-F707-0B52-BC32A61AE4DF}"/>
              </a:ext>
            </a:extLst>
          </p:cNvPr>
          <p:cNvSpPr>
            <a:spLocks noGrp="1"/>
          </p:cNvSpPr>
          <p:nvPr>
            <p:ph type="title"/>
          </p:nvPr>
        </p:nvSpPr>
        <p:spPr/>
        <p:txBody>
          <a:bodyPr/>
          <a:lstStyle/>
          <a:p>
            <a:r>
              <a:rPr lang="lv-LV" dirty="0"/>
              <a:t>Administratīvā atbildība BTAL</a:t>
            </a:r>
          </a:p>
        </p:txBody>
      </p:sp>
      <p:sp>
        <p:nvSpPr>
          <p:cNvPr id="3" name="Satura vietturis 2">
            <a:extLst>
              <a:ext uri="{FF2B5EF4-FFF2-40B4-BE49-F238E27FC236}">
                <a16:creationId xmlns:a16="http://schemas.microsoft.com/office/drawing/2014/main" id="{4D4455BB-B4AB-C071-16B8-A570F92E30C0}"/>
              </a:ext>
            </a:extLst>
          </p:cNvPr>
          <p:cNvSpPr>
            <a:spLocks noGrp="1"/>
          </p:cNvSpPr>
          <p:nvPr>
            <p:ph idx="1"/>
          </p:nvPr>
        </p:nvSpPr>
        <p:spPr/>
        <p:txBody>
          <a:bodyPr/>
          <a:lstStyle/>
          <a:p>
            <a:r>
              <a:rPr lang="lv-LV" dirty="0"/>
              <a:t>BTAL 77. – 87. PANTI</a:t>
            </a:r>
          </a:p>
        </p:txBody>
      </p:sp>
      <p:sp>
        <p:nvSpPr>
          <p:cNvPr id="4" name="Datuma vietturis 3">
            <a:extLst>
              <a:ext uri="{FF2B5EF4-FFF2-40B4-BE49-F238E27FC236}">
                <a16:creationId xmlns:a16="http://schemas.microsoft.com/office/drawing/2014/main" id="{FDFEF50A-990D-5014-FE34-5A6101A1BAAF}"/>
              </a:ext>
            </a:extLst>
          </p:cNvPr>
          <p:cNvSpPr>
            <a:spLocks noGrp="1"/>
          </p:cNvSpPr>
          <p:nvPr>
            <p:ph type="dt" sz="half" idx="10"/>
          </p:nvPr>
        </p:nvSpPr>
        <p:spPr/>
        <p:txBody>
          <a:bodyPr/>
          <a:lstStyle/>
          <a:p>
            <a:fld id="{0357E5FC-7A39-4A6F-9046-3EE789F978B6}" type="datetime1">
              <a:rPr lang="lv-LV" smtClean="0"/>
              <a:t>23.10.2023</a:t>
            </a:fld>
            <a:endParaRPr lang="lv-LV"/>
          </a:p>
        </p:txBody>
      </p:sp>
      <p:sp>
        <p:nvSpPr>
          <p:cNvPr id="5" name="Slaida numura vietturis 4">
            <a:extLst>
              <a:ext uri="{FF2B5EF4-FFF2-40B4-BE49-F238E27FC236}">
                <a16:creationId xmlns:a16="http://schemas.microsoft.com/office/drawing/2014/main" id="{362CB7C1-8454-C80B-2288-589D2A4E8566}"/>
              </a:ext>
            </a:extLst>
          </p:cNvPr>
          <p:cNvSpPr>
            <a:spLocks noGrp="1"/>
          </p:cNvSpPr>
          <p:nvPr>
            <p:ph type="sldNum" sz="quarter" idx="12"/>
          </p:nvPr>
        </p:nvSpPr>
        <p:spPr/>
        <p:txBody>
          <a:bodyPr/>
          <a:lstStyle/>
          <a:p>
            <a:fld id="{E8248C7C-30DC-46F8-B0C5-1396CE183DB7}" type="slidenum">
              <a:rPr lang="lv-LV" smtClean="0"/>
              <a:t>9</a:t>
            </a:fld>
            <a:endParaRPr lang="lv-LV"/>
          </a:p>
        </p:txBody>
      </p:sp>
      <p:pic>
        <p:nvPicPr>
          <p:cNvPr id="6" name="Attēls 5">
            <a:extLst>
              <a:ext uri="{FF2B5EF4-FFF2-40B4-BE49-F238E27FC236}">
                <a16:creationId xmlns:a16="http://schemas.microsoft.com/office/drawing/2014/main" id="{058C638A-6B66-1FA5-DDCE-3A51E510811B}"/>
              </a:ext>
            </a:extLst>
          </p:cNvPr>
          <p:cNvPicPr>
            <a:picLocks noChangeAspect="1"/>
          </p:cNvPicPr>
          <p:nvPr/>
        </p:nvPicPr>
        <p:blipFill>
          <a:blip r:embed="rId2"/>
          <a:stretch>
            <a:fillRect/>
          </a:stretch>
        </p:blipFill>
        <p:spPr>
          <a:xfrm>
            <a:off x="7427118" y="1800846"/>
            <a:ext cx="3738563" cy="3738563"/>
          </a:xfrm>
          <a:prstGeom prst="rect">
            <a:avLst/>
          </a:prstGeom>
        </p:spPr>
      </p:pic>
    </p:spTree>
    <p:extLst>
      <p:ext uri="{BB962C8B-B14F-4D97-AF65-F5344CB8AC3E}">
        <p14:creationId xmlns:p14="http://schemas.microsoft.com/office/powerpoint/2010/main" val="4034008920"/>
      </p:ext>
    </p:extLst>
  </p:cSld>
  <p:clrMapOvr>
    <a:masterClrMapping/>
  </p:clrMapOvr>
</p:sld>
</file>

<file path=ppt/theme/theme1.xml><?xml version="1.0" encoding="utf-8"?>
<a:theme xmlns:a="http://schemas.openxmlformats.org/drawingml/2006/main" name="Lidmašīnas sliedes">
  <a:themeElements>
    <a:clrScheme name="Lidmašīnas sliedes">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Lidmašīnas sliedes">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idmašīnas sliedes">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TM04033937[[fn=Lidmašīnas sliedes]]</Template>
  <TotalTime>452</TotalTime>
  <Words>2799</Words>
  <Application>Microsoft Office PowerPoint</Application>
  <PresentationFormat>Platekrāna</PresentationFormat>
  <Paragraphs>245</Paragraphs>
  <Slides>28</Slides>
  <Notes>4</Notes>
  <HiddenSlides>0</HiddenSlides>
  <MMClips>0</MMClips>
  <ScaleCrop>false</ScaleCrop>
  <HeadingPairs>
    <vt:vector size="6" baseType="variant">
      <vt:variant>
        <vt:lpstr>Lietotie fonti</vt:lpstr>
      </vt:variant>
      <vt:variant>
        <vt:i4>3</vt:i4>
      </vt:variant>
      <vt:variant>
        <vt:lpstr>Dizains</vt:lpstr>
      </vt:variant>
      <vt:variant>
        <vt:i4>1</vt:i4>
      </vt:variant>
      <vt:variant>
        <vt:lpstr>Slaidu virsraksti</vt:lpstr>
      </vt:variant>
      <vt:variant>
        <vt:i4>28</vt:i4>
      </vt:variant>
    </vt:vector>
  </HeadingPairs>
  <TitlesOfParts>
    <vt:vector size="32" baseType="lpstr">
      <vt:lpstr>Arial</vt:lpstr>
      <vt:lpstr>Calibri</vt:lpstr>
      <vt:lpstr>Century Gothic</vt:lpstr>
      <vt:lpstr>Lidmašīnas sliedes</vt:lpstr>
      <vt:lpstr>Normatīvo aktu prasības bērnu nometņu organizēšanas un darbības nodrošināšanai</vt:lpstr>
      <vt:lpstr>Saturs</vt:lpstr>
      <vt:lpstr>Normatīvo aktu kopums 1</vt:lpstr>
      <vt:lpstr>Normatīvo aktu kopums 2</vt:lpstr>
      <vt:lpstr>LIKUMI</vt:lpstr>
      <vt:lpstr>Bērnu nometne un izglītība</vt:lpstr>
      <vt:lpstr>Bērns un BTAL galvenās prasības</vt:lpstr>
      <vt:lpstr>BTAL 72. pants</vt:lpstr>
      <vt:lpstr>Administratīvā atbildība BTAL</vt:lpstr>
      <vt:lpstr>Bērnu nometņu organizēšanas un darbības kārtība</vt:lpstr>
      <vt:lpstr>SPORTA LIKUMS</vt:lpstr>
      <vt:lpstr>Bērnu nometņu iedalījums</vt:lpstr>
      <vt:lpstr>Nometnes organizētājs, tā tiesības un pienākumi</vt:lpstr>
      <vt:lpstr>Pirms nometnes darbības uzsākšanas organizētājs</vt:lpstr>
      <vt:lpstr>PowerPoint prezentācija</vt:lpstr>
      <vt:lpstr>Nometnes darbības laikā organizētājs nodrošina</vt:lpstr>
      <vt:lpstr>PowerPoint prezentācija</vt:lpstr>
      <vt:lpstr>PowerPoint prezentācija</vt:lpstr>
      <vt:lpstr>Higiēnas prasības nometnē</vt:lpstr>
      <vt:lpstr>Nometnes vadītājs</vt:lpstr>
      <vt:lpstr>Nometnes vadītāja kompetence</vt:lpstr>
      <vt:lpstr>2.pielikums</vt:lpstr>
      <vt:lpstr>Dalībnieka likumiskā pārstāvja pienākumi</vt:lpstr>
      <vt:lpstr>Nometnes darbības saskaņošana</vt:lpstr>
      <vt:lpstr>PowerPoint prezentācija</vt:lpstr>
      <vt:lpstr>Nometnes.gov.lv</vt:lpstr>
      <vt:lpstr>Kontrolējošās institūcijas</vt:lpstr>
      <vt:lpstr>KONTAKTI Igors buķis-fleitmanis m.26416955 bukis.fleitmane@gmail.com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Normatīvo aktu prasības bērnu nometņu organizēšanas un darbības nodrošināšanai</dc:title>
  <dc:creator>Igors Buķis-Fleitmanis</dc:creator>
  <cp:lastModifiedBy>Igors Buķis-Fleitmanis</cp:lastModifiedBy>
  <cp:revision>28</cp:revision>
  <dcterms:created xsi:type="dcterms:W3CDTF">2023-02-19T17:41:28Z</dcterms:created>
  <dcterms:modified xsi:type="dcterms:W3CDTF">2023-10-23T05:49:22Z</dcterms:modified>
</cp:coreProperties>
</file>