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handoutMasterIdLst>
    <p:handoutMasterId r:id="rId40"/>
  </p:handoutMasterIdLst>
  <p:sldIdLst>
    <p:sldId id="256" r:id="rId2"/>
    <p:sldId id="257" r:id="rId3"/>
    <p:sldId id="303" r:id="rId4"/>
    <p:sldId id="273" r:id="rId5"/>
    <p:sldId id="295" r:id="rId6"/>
    <p:sldId id="289" r:id="rId7"/>
    <p:sldId id="277" r:id="rId8"/>
    <p:sldId id="293" r:id="rId9"/>
    <p:sldId id="304" r:id="rId10"/>
    <p:sldId id="302" r:id="rId11"/>
    <p:sldId id="258" r:id="rId12"/>
    <p:sldId id="288" r:id="rId13"/>
    <p:sldId id="301" r:id="rId14"/>
    <p:sldId id="294" r:id="rId15"/>
    <p:sldId id="299" r:id="rId16"/>
    <p:sldId id="300" r:id="rId17"/>
    <p:sldId id="264" r:id="rId18"/>
    <p:sldId id="266" r:id="rId19"/>
    <p:sldId id="265" r:id="rId20"/>
    <p:sldId id="263" r:id="rId21"/>
    <p:sldId id="270" r:id="rId22"/>
    <p:sldId id="269" r:id="rId23"/>
    <p:sldId id="290" r:id="rId24"/>
    <p:sldId id="259" r:id="rId25"/>
    <p:sldId id="271" r:id="rId26"/>
    <p:sldId id="291" r:id="rId27"/>
    <p:sldId id="262" r:id="rId28"/>
    <p:sldId id="296" r:id="rId29"/>
    <p:sldId id="285" r:id="rId30"/>
    <p:sldId id="272" r:id="rId31"/>
    <p:sldId id="281" r:id="rId32"/>
    <p:sldId id="282" r:id="rId33"/>
    <p:sldId id="274" r:id="rId34"/>
    <p:sldId id="297" r:id="rId35"/>
    <p:sldId id="283" r:id="rId36"/>
    <p:sldId id="284" r:id="rId37"/>
    <p:sldId id="27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ECF59F-E84F-4DDB-96A8-801063D21F60}" v="1" dt="2023-04-17T12:15:34.0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29" autoAdjust="0"/>
  </p:normalViewPr>
  <p:slideViewPr>
    <p:cSldViewPr snapToGrid="0">
      <p:cViewPr varScale="1">
        <p:scale>
          <a:sx n="78" d="100"/>
          <a:sy n="78" d="100"/>
        </p:scale>
        <p:origin x="85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s Buķis-Fleitmanis" userId="ae8593c40e5a0a08" providerId="LiveId" clId="{D8ECF59F-E84F-4DDB-96A8-801063D21F60}"/>
    <pc:docChg chg="custSel modSld">
      <pc:chgData name="Igors Buķis-Fleitmanis" userId="ae8593c40e5a0a08" providerId="LiveId" clId="{D8ECF59F-E84F-4DDB-96A8-801063D21F60}" dt="2023-04-17T12:15:39.583" v="2" actId="27636"/>
      <pc:docMkLst>
        <pc:docMk/>
      </pc:docMkLst>
      <pc:sldChg chg="modSp mod">
        <pc:chgData name="Igors Buķis-Fleitmanis" userId="ae8593c40e5a0a08" providerId="LiveId" clId="{D8ECF59F-E84F-4DDB-96A8-801063D21F60}" dt="2023-04-17T12:15:39.583" v="2" actId="27636"/>
        <pc:sldMkLst>
          <pc:docMk/>
          <pc:sldMk cId="3406187085" sldId="302"/>
        </pc:sldMkLst>
        <pc:spChg chg="mod">
          <ac:chgData name="Igors Buķis-Fleitmanis" userId="ae8593c40e5a0a08" providerId="LiveId" clId="{D8ECF59F-E84F-4DDB-96A8-801063D21F60}" dt="2023-04-17T12:15:39.583" v="2" actId="27636"/>
          <ac:spMkLst>
            <pc:docMk/>
            <pc:sldMk cId="3406187085" sldId="302"/>
            <ac:spMk id="3" creationId="{24A54C43-9F35-2073-E30C-DA84AC5CD67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E70517-268E-4776-8567-457AA2EC78B1}" type="datetimeFigureOut">
              <a:rPr lang="ru-RU" smtClean="0"/>
              <a:pPr/>
              <a:t>13.11.2023</a:t>
            </a:fld>
            <a:endParaRPr lang="ru-R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E51CF2-3C58-4F59-AE81-7BDF4886E010}" type="slidenum">
              <a:rPr lang="ru-RU" smtClean="0"/>
              <a:pPr/>
              <a:t>‹#›</a:t>
            </a:fld>
            <a:endParaRPr lang="ru-RU"/>
          </a:p>
        </p:txBody>
      </p:sp>
    </p:spTree>
    <p:extLst>
      <p:ext uri="{BB962C8B-B14F-4D97-AF65-F5344CB8AC3E}">
        <p14:creationId xmlns:p14="http://schemas.microsoft.com/office/powerpoint/2010/main" val="2598970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7D830-5240-4669-8210-3ACD10E2A170}" type="datetimeFigureOut">
              <a:rPr lang="lv-LV" smtClean="0"/>
              <a:pPr/>
              <a:t>13.11.2023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CE3C2-F600-4320-B08A-089C222994D9}" type="slidenum">
              <a:rPr lang="lv-LV" smtClean="0"/>
              <a:pPr/>
              <a:t>‹#›</a:t>
            </a:fld>
            <a:endParaRPr lang="lv-LV"/>
          </a:p>
        </p:txBody>
      </p:sp>
    </p:spTree>
    <p:extLst>
      <p:ext uri="{BB962C8B-B14F-4D97-AF65-F5344CB8AC3E}">
        <p14:creationId xmlns:p14="http://schemas.microsoft.com/office/powerpoint/2010/main" val="46680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Skatot šo sākotnēji maldīgi varētu rasties priekšstats, ka nometnes organizētājs ir atbildīgs par visu, taču, gudri plānojot un organizējot savu darbību šo atbildības nastu ir iespējams sadalīt, deleģējot to vairākiem tiesību subjektiem, kas iesaistīti nometnes organizācijā. Šeit runa iet par pienākumu un tiesību sadali, piemēram, daļa pienākumu tiek deleģēta jeb uzticēta nometnes vadītājam, kā kompetentam speciālistam, ne mazums pienākumu un tiesību tiek noteikts gan dalībniekam, gan tā likumiskajiem pārstāvjiem – vecākiem. Līdz ar to lielais atbildības kopums tiek sadalīts mazākos apkopojumos un līdz ar to kļūst vieglāk administrējams, uzraugāms, kontrolējams un izpildāms.</a:t>
            </a:r>
          </a:p>
        </p:txBody>
      </p:sp>
      <p:sp>
        <p:nvSpPr>
          <p:cNvPr id="4" name="Slide Number Placeholder 3"/>
          <p:cNvSpPr>
            <a:spLocks noGrp="1"/>
          </p:cNvSpPr>
          <p:nvPr>
            <p:ph type="sldNum" sz="quarter" idx="10"/>
          </p:nvPr>
        </p:nvSpPr>
        <p:spPr/>
        <p:txBody>
          <a:bodyPr/>
          <a:lstStyle/>
          <a:p>
            <a:fld id="{03ACE3C2-F600-4320-B08A-089C222994D9}" type="slidenum">
              <a:rPr lang="lv-LV" smtClean="0"/>
              <a:pPr/>
              <a:t>7</a:t>
            </a:fld>
            <a:endParaRPr lang="lv-LV"/>
          </a:p>
        </p:txBody>
      </p:sp>
    </p:spTree>
    <p:extLst>
      <p:ext uri="{BB962C8B-B14F-4D97-AF65-F5344CB8AC3E}">
        <p14:creationId xmlns:p14="http://schemas.microsoft.com/office/powerpoint/2010/main" val="419813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2021. Gada 12. oktobra spriedums Augstākā tiesa Senāts Civillietu departaments Nr. SKC-191/2021</a:t>
            </a:r>
          </a:p>
          <a:p>
            <a:endParaRPr lang="lv-LV" dirty="0"/>
          </a:p>
          <a:p>
            <a:r>
              <a:rPr lang="lv-LV" dirty="0"/>
              <a:t>2002.gada 16.oktobrī, esot labai pašsajūtai, treniņa laikā prasītājs </a:t>
            </a:r>
            <a:r>
              <a:rPr lang="lv-LV" dirty="0" err="1"/>
              <a:t>pēkšņizaudējis</a:t>
            </a:r>
            <a:r>
              <a:rPr lang="lv-LV" dirty="0"/>
              <a:t> samaņu, un vēlāk iestājusies viņa klīniskā nāve.</a:t>
            </a:r>
          </a:p>
          <a:p>
            <a:r>
              <a:rPr lang="lv-LV" dirty="0"/>
              <a:t>Pēc desmit gadiem, t.i. 2012. gada 17.oktobrī tika celta prasība.</a:t>
            </a:r>
          </a:p>
        </p:txBody>
      </p:sp>
      <p:sp>
        <p:nvSpPr>
          <p:cNvPr id="4" name="Slaida numura vietturis 3"/>
          <p:cNvSpPr>
            <a:spLocks noGrp="1"/>
          </p:cNvSpPr>
          <p:nvPr>
            <p:ph type="sldNum" sz="quarter" idx="5"/>
          </p:nvPr>
        </p:nvSpPr>
        <p:spPr/>
        <p:txBody>
          <a:bodyPr/>
          <a:lstStyle/>
          <a:p>
            <a:fld id="{03ACE3C2-F600-4320-B08A-089C222994D9}" type="slidenum">
              <a:rPr lang="lv-LV" smtClean="0"/>
              <a:pPr/>
              <a:t>10</a:t>
            </a:fld>
            <a:endParaRPr lang="lv-LV"/>
          </a:p>
        </p:txBody>
      </p:sp>
    </p:spTree>
    <p:extLst>
      <p:ext uri="{BB962C8B-B14F-4D97-AF65-F5344CB8AC3E}">
        <p14:creationId xmlns:p14="http://schemas.microsoft.com/office/powerpoint/2010/main" val="129470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Nometnes organizācija tiek īstenota, ar dokumentu palīdzību, kuros tiek definēts un noteikts tiesību un pienākumu kopums, aprakstītas procedūras, pamatojoties uz šiem dokumentiem tiek īstenotas praktiskās darbības, izdalīta materiāli tehniskā bāze.</a:t>
            </a:r>
          </a:p>
          <a:p>
            <a:r>
              <a:rPr lang="lv-LV" dirty="0"/>
              <a:t>Šodien mēs atkārtosim un lielāku uzmanību veltīsim tieši līgumiem, kā vienam no dokumentu veidiem.</a:t>
            </a:r>
          </a:p>
          <a:p>
            <a:r>
              <a:rPr lang="lv-LV" dirty="0"/>
              <a:t>Personas tiesiskajās attiecībās stājās tiesisku darījumu rezultātā, neatļautas darbības rezultātā vai uz likuma pamata.</a:t>
            </a:r>
          </a:p>
          <a:p>
            <a:r>
              <a:rPr lang="lv-LV" dirty="0"/>
              <a:t>Viens no tiesisku darījumu veidiem ir līgumi. Pilnvarojums, kā tiesisks darījums, bet ne līgums.</a:t>
            </a:r>
          </a:p>
          <a:p>
            <a:endParaRPr lang="lv-LV" dirty="0"/>
          </a:p>
        </p:txBody>
      </p:sp>
      <p:sp>
        <p:nvSpPr>
          <p:cNvPr id="4" name="Slide Number Placeholder 3"/>
          <p:cNvSpPr>
            <a:spLocks noGrp="1"/>
          </p:cNvSpPr>
          <p:nvPr>
            <p:ph type="sldNum" sz="quarter" idx="10"/>
          </p:nvPr>
        </p:nvSpPr>
        <p:spPr/>
        <p:txBody>
          <a:bodyPr/>
          <a:lstStyle/>
          <a:p>
            <a:fld id="{03ACE3C2-F600-4320-B08A-089C222994D9}" type="slidenum">
              <a:rPr lang="lv-LV" smtClean="0"/>
              <a:pPr/>
              <a:t>17</a:t>
            </a:fld>
            <a:endParaRPr lang="lv-LV"/>
          </a:p>
        </p:txBody>
      </p:sp>
    </p:spTree>
    <p:extLst>
      <p:ext uri="{BB962C8B-B14F-4D97-AF65-F5344CB8AC3E}">
        <p14:creationId xmlns:p14="http://schemas.microsoft.com/office/powerpoint/2010/main" val="211778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Katra līguma noslēgšanā svarīgi ir sekojoši elementi.</a:t>
            </a:r>
          </a:p>
        </p:txBody>
      </p:sp>
      <p:sp>
        <p:nvSpPr>
          <p:cNvPr id="4" name="Slide Number Placeholder 3"/>
          <p:cNvSpPr>
            <a:spLocks noGrp="1"/>
          </p:cNvSpPr>
          <p:nvPr>
            <p:ph type="sldNum" sz="quarter" idx="10"/>
          </p:nvPr>
        </p:nvSpPr>
        <p:spPr/>
        <p:txBody>
          <a:bodyPr/>
          <a:lstStyle/>
          <a:p>
            <a:fld id="{03ACE3C2-F600-4320-B08A-089C222994D9}" type="slidenum">
              <a:rPr lang="lv-LV" smtClean="0"/>
              <a:pPr/>
              <a:t>18</a:t>
            </a:fld>
            <a:endParaRPr lang="lv-LV"/>
          </a:p>
        </p:txBody>
      </p:sp>
    </p:spTree>
    <p:extLst>
      <p:ext uri="{BB962C8B-B14F-4D97-AF65-F5344CB8AC3E}">
        <p14:creationId xmlns:p14="http://schemas.microsoft.com/office/powerpoint/2010/main" val="3257784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Konfidencialitāti jānodrošina, jo darbs varbūt saistīts ar bērnu personas datiem, kuri pieejami anketā.</a:t>
            </a:r>
          </a:p>
          <a:p>
            <a:endParaRPr lang="en-US" dirty="0"/>
          </a:p>
        </p:txBody>
      </p:sp>
      <p:sp>
        <p:nvSpPr>
          <p:cNvPr id="4" name="Slide Number Placeholder 3"/>
          <p:cNvSpPr>
            <a:spLocks noGrp="1"/>
          </p:cNvSpPr>
          <p:nvPr>
            <p:ph type="sldNum" sz="quarter" idx="10"/>
          </p:nvPr>
        </p:nvSpPr>
        <p:spPr/>
        <p:txBody>
          <a:bodyPr/>
          <a:lstStyle/>
          <a:p>
            <a:fld id="{03ACE3C2-F600-4320-B08A-089C222994D9}" type="slidenum">
              <a:rPr lang="lv-LV" smtClean="0"/>
              <a:pPr/>
              <a:t>21</a:t>
            </a:fld>
            <a:endParaRPr lang="lv-LV"/>
          </a:p>
        </p:txBody>
      </p:sp>
    </p:spTree>
    <p:extLst>
      <p:ext uri="{BB962C8B-B14F-4D97-AF65-F5344CB8AC3E}">
        <p14:creationId xmlns:p14="http://schemas.microsoft.com/office/powerpoint/2010/main" val="1095094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Nedrīkst iepazīstināt ar iekšējās lietošanas dokumentiem ar nolūku, lai tos ievērotu.</a:t>
            </a:r>
          </a:p>
          <a:p>
            <a:endParaRPr lang="en-US" dirty="0"/>
          </a:p>
        </p:txBody>
      </p:sp>
      <p:sp>
        <p:nvSpPr>
          <p:cNvPr id="4" name="Slide Number Placeholder 3"/>
          <p:cNvSpPr>
            <a:spLocks noGrp="1"/>
          </p:cNvSpPr>
          <p:nvPr>
            <p:ph type="sldNum" sz="quarter" idx="10"/>
          </p:nvPr>
        </p:nvSpPr>
        <p:spPr/>
        <p:txBody>
          <a:bodyPr/>
          <a:lstStyle/>
          <a:p>
            <a:fld id="{03ACE3C2-F600-4320-B08A-089C222994D9}" type="slidenum">
              <a:rPr lang="lv-LV" smtClean="0"/>
              <a:pPr/>
              <a:t>25</a:t>
            </a:fld>
            <a:endParaRPr lang="lv-LV"/>
          </a:p>
        </p:txBody>
      </p:sp>
    </p:spTree>
    <p:extLst>
      <p:ext uri="{BB962C8B-B14F-4D97-AF65-F5344CB8AC3E}">
        <p14:creationId xmlns:p14="http://schemas.microsoft.com/office/powerpoint/2010/main" val="4180008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Pienākums veikt izdevumu apmaksu, nodrošināt darba drošību u.c. nepieciešamos pasākumus. Šeit skatīt brīvprātīgā darba likumu. Līguma forma</a:t>
            </a:r>
            <a:endParaRPr lang="en-US" dirty="0"/>
          </a:p>
        </p:txBody>
      </p:sp>
      <p:sp>
        <p:nvSpPr>
          <p:cNvPr id="4" name="Slide Number Placeholder 3"/>
          <p:cNvSpPr>
            <a:spLocks noGrp="1"/>
          </p:cNvSpPr>
          <p:nvPr>
            <p:ph type="sldNum" sz="quarter" idx="10"/>
          </p:nvPr>
        </p:nvSpPr>
        <p:spPr/>
        <p:txBody>
          <a:bodyPr/>
          <a:lstStyle/>
          <a:p>
            <a:fld id="{03ACE3C2-F600-4320-B08A-089C222994D9}" type="slidenum">
              <a:rPr lang="lv-LV" smtClean="0"/>
              <a:pPr/>
              <a:t>33</a:t>
            </a:fld>
            <a:endParaRPr lang="lv-LV"/>
          </a:p>
        </p:txBody>
      </p:sp>
    </p:spTree>
    <p:extLst>
      <p:ext uri="{BB962C8B-B14F-4D97-AF65-F5344CB8AC3E}">
        <p14:creationId xmlns:p14="http://schemas.microsoft.com/office/powerpoint/2010/main" val="149036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CE3C2-F600-4320-B08A-089C222994D9}" type="slidenum">
              <a:rPr lang="lv-LV" smtClean="0"/>
              <a:pPr/>
              <a:t>36</a:t>
            </a:fld>
            <a:endParaRPr lang="lv-LV"/>
          </a:p>
        </p:txBody>
      </p:sp>
    </p:spTree>
    <p:extLst>
      <p:ext uri="{BB962C8B-B14F-4D97-AF65-F5344CB8AC3E}">
        <p14:creationId xmlns:p14="http://schemas.microsoft.com/office/powerpoint/2010/main" val="43994481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5BB75EA-6769-4BC0-9FD8-F585F081FF34}" type="slidenum">
              <a:rPr lang="lv-LV" smtClean="0"/>
              <a:pPr/>
              <a:t>‹#›</a:t>
            </a:fld>
            <a:endParaRPr lang="lv-LV"/>
          </a:p>
        </p:txBody>
      </p:sp>
    </p:spTree>
    <p:extLst>
      <p:ext uri="{BB962C8B-B14F-4D97-AF65-F5344CB8AC3E}">
        <p14:creationId xmlns:p14="http://schemas.microsoft.com/office/powerpoint/2010/main" val="241501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43514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186935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429232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51FAD2C-A689-4872-9D85-0E6F1AAE3702}" type="datetimeFigureOut">
              <a:rPr lang="lv-LV" smtClean="0"/>
              <a:pPr/>
              <a:t>13.11.2023</a:t>
            </a:fld>
            <a:endParaRPr lang="lv-LV"/>
          </a:p>
        </p:txBody>
      </p:sp>
      <p:sp>
        <p:nvSpPr>
          <p:cNvPr id="5" name="Footer Placeholder 4"/>
          <p:cNvSpPr>
            <a:spLocks noGrp="1"/>
          </p:cNvSpPr>
          <p:nvPr>
            <p:ph type="ftr" sz="quarter" idx="11"/>
          </p:nvPr>
        </p:nvSpPr>
        <p:spPr>
          <a:xfrm>
            <a:off x="2182708" y="6272784"/>
            <a:ext cx="6327648" cy="365125"/>
          </a:xfrm>
        </p:spPr>
        <p:txBody>
          <a:bodyPr/>
          <a:lstStyle/>
          <a:p>
            <a:endParaRPr lang="lv-LV"/>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5BB75EA-6769-4BC0-9FD8-F585F081FF34}" type="slidenum">
              <a:rPr lang="lv-LV" smtClean="0"/>
              <a:pPr/>
              <a:t>‹#›</a:t>
            </a:fld>
            <a:endParaRPr lang="lv-LV"/>
          </a:p>
        </p:txBody>
      </p:sp>
    </p:spTree>
    <p:extLst>
      <p:ext uri="{BB962C8B-B14F-4D97-AF65-F5344CB8AC3E}">
        <p14:creationId xmlns:p14="http://schemas.microsoft.com/office/powerpoint/2010/main" val="117582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86692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358695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234669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208711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1FAD2C-A689-4872-9D85-0E6F1AAE3702}" type="datetimeFigureOut">
              <a:rPr lang="lv-LV" smtClean="0"/>
              <a:pPr/>
              <a:t>13.11.2023</a:t>
            </a:fld>
            <a:endParaRPr lang="lv-LV"/>
          </a:p>
        </p:txBody>
      </p:sp>
      <p:sp>
        <p:nvSpPr>
          <p:cNvPr id="6" name="Footer Placeholder 5"/>
          <p:cNvSpPr>
            <a:spLocks noGrp="1"/>
          </p:cNvSpPr>
          <p:nvPr>
            <p:ph type="ftr" sz="quarter" idx="11"/>
          </p:nvPr>
        </p:nvSpPr>
        <p:spPr/>
        <p:txBody>
          <a:bodyPr/>
          <a:lstStyle/>
          <a:p>
            <a:endParaRPr lang="lv-LV"/>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419344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1FAD2C-A689-4872-9D85-0E6F1AAE3702}" type="datetimeFigureOut">
              <a:rPr lang="lv-LV" smtClean="0"/>
              <a:pPr/>
              <a:t>13.11.2023</a:t>
            </a:fld>
            <a:endParaRPr lang="lv-LV"/>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BB75EA-6769-4BC0-9FD8-F585F081FF34}" type="slidenum">
              <a:rPr lang="lv-LV" smtClean="0"/>
              <a:pPr/>
              <a:t>‹#›</a:t>
            </a:fld>
            <a:endParaRPr lang="lv-LV"/>
          </a:p>
        </p:txBody>
      </p:sp>
    </p:spTree>
    <p:extLst>
      <p:ext uri="{BB962C8B-B14F-4D97-AF65-F5344CB8AC3E}">
        <p14:creationId xmlns:p14="http://schemas.microsoft.com/office/powerpoint/2010/main" val="69292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51FAD2C-A689-4872-9D85-0E6F1AAE3702}" type="datetimeFigureOut">
              <a:rPr lang="lv-LV" smtClean="0"/>
              <a:pPr/>
              <a:t>13.11.2023</a:t>
            </a:fld>
            <a:endParaRPr lang="lv-LV"/>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lv-LV"/>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5BB75EA-6769-4BC0-9FD8-F585F081FF34}" type="slidenum">
              <a:rPr lang="lv-LV" smtClean="0"/>
              <a:pPr/>
              <a:t>‹#›</a:t>
            </a:fld>
            <a:endParaRPr lang="lv-LV"/>
          </a:p>
        </p:txBody>
      </p:sp>
    </p:spTree>
    <p:extLst>
      <p:ext uri="{BB962C8B-B14F-4D97-AF65-F5344CB8AC3E}">
        <p14:creationId xmlns:p14="http://schemas.microsoft.com/office/powerpoint/2010/main" val="190179811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ukis.fleitman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ermini.lza.lv/term.php?term=rekre%C4%81cija&amp;list=rekre%C4%81cija&amp;lang=L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2B82-5422-4E74-9AC5-4672E91B8E0F}"/>
              </a:ext>
            </a:extLst>
          </p:cNvPr>
          <p:cNvSpPr>
            <a:spLocks noGrp="1"/>
          </p:cNvSpPr>
          <p:nvPr>
            <p:ph type="ctrTitle"/>
          </p:nvPr>
        </p:nvSpPr>
        <p:spPr>
          <a:xfrm>
            <a:off x="1051560" y="1061631"/>
            <a:ext cx="9966960" cy="3716846"/>
          </a:xfrm>
        </p:spPr>
        <p:txBody>
          <a:bodyPr/>
          <a:lstStyle/>
          <a:p>
            <a:r>
              <a:rPr lang="lv-LV" sz="4000" dirty="0">
                <a:latin typeface="Algerian" panose="04020705040A02060702" pitchFamily="82" charset="0"/>
              </a:rPr>
              <a:t>Juridiskie jautājumi – līgumu slēgšana, līgumu veidi bērnu nometņu </a:t>
            </a:r>
            <a:r>
              <a:rPr lang="lv-LV" sz="4000" dirty="0" err="1">
                <a:latin typeface="Algerian" panose="04020705040A02060702" pitchFamily="82" charset="0"/>
              </a:rPr>
              <a:t>organizācijā,Aktuālie</a:t>
            </a:r>
            <a:r>
              <a:rPr lang="lv-LV" sz="4000" dirty="0">
                <a:latin typeface="Algerian" panose="04020705040A02060702" pitchFamily="82" charset="0"/>
              </a:rPr>
              <a:t> grozījumi normatīvajos aktos</a:t>
            </a:r>
          </a:p>
        </p:txBody>
      </p:sp>
      <p:sp>
        <p:nvSpPr>
          <p:cNvPr id="3" name="Subtitle 2">
            <a:extLst>
              <a:ext uri="{FF2B5EF4-FFF2-40B4-BE49-F238E27FC236}">
                <a16:creationId xmlns:a16="http://schemas.microsoft.com/office/drawing/2014/main" id="{6F263109-321A-4ECF-B0BF-2ABFEBCE1098}"/>
              </a:ext>
            </a:extLst>
          </p:cNvPr>
          <p:cNvSpPr>
            <a:spLocks noGrp="1"/>
          </p:cNvSpPr>
          <p:nvPr>
            <p:ph type="subTitle" idx="1"/>
          </p:nvPr>
        </p:nvSpPr>
        <p:spPr>
          <a:xfrm>
            <a:off x="1051560" y="5274023"/>
            <a:ext cx="7891272" cy="1069848"/>
          </a:xfrm>
        </p:spPr>
        <p:txBody>
          <a:bodyPr>
            <a:normAutofit fontScale="55000" lnSpcReduction="20000"/>
          </a:bodyPr>
          <a:lstStyle/>
          <a:p>
            <a:r>
              <a:rPr lang="lv-LV" dirty="0"/>
              <a:t>Zvērinātu advokātu biroja Sokolova un partneri</a:t>
            </a:r>
          </a:p>
          <a:p>
            <a:r>
              <a:rPr lang="lv-LV" dirty="0"/>
              <a:t>jurists Igors </a:t>
            </a:r>
            <a:r>
              <a:rPr lang="lv-LV" dirty="0" err="1"/>
              <a:t>Buķis-Fleitmanis</a:t>
            </a:r>
            <a:endParaRPr lang="lv-LV" dirty="0"/>
          </a:p>
          <a:p>
            <a:r>
              <a:rPr lang="lv-LV" dirty="0"/>
              <a:t>m.26416955</a:t>
            </a:r>
          </a:p>
          <a:p>
            <a:r>
              <a:rPr lang="lv-LV" dirty="0">
                <a:hlinkClick r:id="rId2"/>
              </a:rPr>
              <a:t>bukis.fleitmane@gmail.com</a:t>
            </a:r>
            <a:r>
              <a:rPr lang="lv-LV" dirty="0"/>
              <a:t> </a:t>
            </a:r>
          </a:p>
        </p:txBody>
      </p:sp>
    </p:spTree>
    <p:extLst>
      <p:ext uri="{BB962C8B-B14F-4D97-AF65-F5344CB8AC3E}">
        <p14:creationId xmlns:p14="http://schemas.microsoft.com/office/powerpoint/2010/main" val="248456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AEE621F-069F-9297-0DF9-E91A52D23531}"/>
              </a:ext>
            </a:extLst>
          </p:cNvPr>
          <p:cNvSpPr>
            <a:spLocks noGrp="1"/>
          </p:cNvSpPr>
          <p:nvPr>
            <p:ph type="title"/>
          </p:nvPr>
        </p:nvSpPr>
        <p:spPr>
          <a:xfrm>
            <a:off x="1069848" y="484632"/>
            <a:ext cx="10058400" cy="886968"/>
          </a:xfrm>
        </p:spPr>
        <p:txBody>
          <a:bodyPr/>
          <a:lstStyle/>
          <a:p>
            <a:r>
              <a:rPr lang="lv-LV" dirty="0"/>
              <a:t>Augstākās tiesas spriedums</a:t>
            </a:r>
          </a:p>
        </p:txBody>
      </p:sp>
      <p:sp>
        <p:nvSpPr>
          <p:cNvPr id="3" name="Satura vietturis 2">
            <a:extLst>
              <a:ext uri="{FF2B5EF4-FFF2-40B4-BE49-F238E27FC236}">
                <a16:creationId xmlns:a16="http://schemas.microsoft.com/office/drawing/2014/main" id="{24A54C43-9F35-2073-E30C-DA84AC5CD678}"/>
              </a:ext>
            </a:extLst>
          </p:cNvPr>
          <p:cNvSpPr>
            <a:spLocks noGrp="1"/>
          </p:cNvSpPr>
          <p:nvPr>
            <p:ph idx="1"/>
          </p:nvPr>
        </p:nvSpPr>
        <p:spPr>
          <a:xfrm>
            <a:off x="1069848" y="1371600"/>
            <a:ext cx="10058400" cy="4800600"/>
          </a:xfrm>
        </p:spPr>
        <p:txBody>
          <a:bodyPr>
            <a:normAutofit fontScale="92500" lnSpcReduction="20000"/>
          </a:bodyPr>
          <a:lstStyle/>
          <a:p>
            <a:r>
              <a:rPr lang="lv-LV" dirty="0"/>
              <a:t>AT vērtēja lietu, kurā prasītājs – nepilngadīgs sportists – hokeja treniņa laikā zaudēja samaņu  un viņam iestājās klīniskā nāve. Ātrās medicīniskās palīdzības brigāde viņam sniedza neatliekamo palīdzību, atjaunojot sirds ritmu. Pēc ilgstošas ārstēšanās prasītājam implantēts EKS </a:t>
            </a:r>
            <a:r>
              <a:rPr lang="lv-LV" dirty="0" err="1"/>
              <a:t>defibrilators</a:t>
            </a:r>
            <a:r>
              <a:rPr lang="lv-LV" dirty="0"/>
              <a:t>, pēc tam </a:t>
            </a:r>
            <a:r>
              <a:rPr lang="lv-LV" dirty="0" err="1"/>
              <a:t>kontrindicētas</a:t>
            </a:r>
            <a:r>
              <a:rPr lang="lv-LV" dirty="0"/>
              <a:t> fiziskās piepūles, vēlāk piešķirta otrās grupas invaliditāte uz mūžu;</a:t>
            </a:r>
          </a:p>
          <a:p>
            <a:r>
              <a:rPr lang="lv-LV" dirty="0"/>
              <a:t>Prasītājs cēla tiesā prasību pret </a:t>
            </a:r>
            <a:r>
              <a:rPr lang="lv-LV" b="1" dirty="0"/>
              <a:t>hokeja treneri, sporta klubu un Latvijas valsti</a:t>
            </a:r>
            <a:r>
              <a:rPr lang="lv-LV" dirty="0"/>
              <a:t>;</a:t>
            </a:r>
          </a:p>
          <a:p>
            <a:r>
              <a:rPr lang="lv-LV" dirty="0"/>
              <a:t>prasībā norādīts, ka sporta klubs un tā treneris nodarījis prasītāja veselībai kaitējumu, izmantojot prasītāja veselības stāvoklim </a:t>
            </a:r>
            <a:r>
              <a:rPr lang="lv-LV" b="1" dirty="0"/>
              <a:t>neatbilstošu treniņa programmu</a:t>
            </a:r>
            <a:r>
              <a:rPr lang="lv-LV" dirty="0"/>
              <a:t>, bet Veselības ministrija ir atbildīga par sporta ārstes rīcību, jo viņa </a:t>
            </a:r>
            <a:r>
              <a:rPr lang="lv-LV" b="1" dirty="0"/>
              <a:t>nepaziņoja vecākiem un trenerim</a:t>
            </a:r>
            <a:r>
              <a:rPr lang="lv-LV" dirty="0"/>
              <a:t> par to, ka prasītāja veselības stāvoklis neļauj piedalīties treniņos un ka ir jāsamazina treniņu slodze;</a:t>
            </a:r>
          </a:p>
          <a:p>
            <a:r>
              <a:rPr lang="lv-LV" dirty="0"/>
              <a:t>Neatgriezeniskais kaitējums prasītāja sirds veselībai varēja neiestāties, </a:t>
            </a:r>
            <a:r>
              <a:rPr lang="lv-LV" b="1" dirty="0"/>
              <a:t>ja sporta ārste būtu veikusi prasītāja pilnvērtīgu veselības stāvokļa izvērtējumu </a:t>
            </a:r>
            <a:r>
              <a:rPr lang="lv-LV" dirty="0"/>
              <a:t>un ja būtu </a:t>
            </a:r>
            <a:r>
              <a:rPr lang="lv-LV" b="1" dirty="0"/>
              <a:t>informējusi treneri </a:t>
            </a:r>
            <a:r>
              <a:rPr lang="lv-LV" dirty="0"/>
              <a:t>par viņa veselības stāvokļa izmaiņām, ja treneris būtu </a:t>
            </a:r>
            <a:r>
              <a:rPr lang="lv-LV" b="1" dirty="0"/>
              <a:t>piemērojis prasītāja veselības un fizioloģiskajam stāvoklim atbilstošas treniņa metodes</a:t>
            </a:r>
            <a:r>
              <a:rPr lang="lv-LV" dirty="0"/>
              <a:t> un ja sporta klubs būtu </a:t>
            </a:r>
            <a:r>
              <a:rPr lang="lv-LV" b="1" dirty="0"/>
              <a:t>izpildījis savu normatīvajos aktos noteikto pienākumu prasītāja veselības stāvokļa pārbaudē</a:t>
            </a:r>
            <a:r>
              <a:rPr lang="lv-LV" dirty="0"/>
              <a:t>.</a:t>
            </a:r>
          </a:p>
          <a:p>
            <a:r>
              <a:rPr lang="lv-LV" dirty="0"/>
              <a:t>2021. Gada 12. oktobra spriedums Augstākā tiesa Senāts Civillietu departaments Nr. </a:t>
            </a:r>
            <a:r>
              <a:rPr lang="lv-LV"/>
              <a:t>SKC-191/2021</a:t>
            </a:r>
          </a:p>
          <a:p>
            <a:endParaRPr lang="lv-LV" dirty="0"/>
          </a:p>
          <a:p>
            <a:endParaRPr lang="lv-LV" dirty="0"/>
          </a:p>
        </p:txBody>
      </p:sp>
    </p:spTree>
    <p:extLst>
      <p:ext uri="{BB962C8B-B14F-4D97-AF65-F5344CB8AC3E}">
        <p14:creationId xmlns:p14="http://schemas.microsoft.com/office/powerpoint/2010/main" val="3406187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215F-D954-47C6-B378-7EA5F2D34014}"/>
              </a:ext>
            </a:extLst>
          </p:cNvPr>
          <p:cNvSpPr>
            <a:spLocks noGrp="1"/>
          </p:cNvSpPr>
          <p:nvPr>
            <p:ph type="title"/>
          </p:nvPr>
        </p:nvSpPr>
        <p:spPr>
          <a:xfrm>
            <a:off x="1069848" y="211016"/>
            <a:ext cx="10058400" cy="453014"/>
          </a:xfrm>
        </p:spPr>
        <p:txBody>
          <a:bodyPr>
            <a:normAutofit fontScale="90000"/>
          </a:bodyPr>
          <a:lstStyle/>
          <a:p>
            <a:r>
              <a:rPr lang="lv-LV" dirty="0"/>
              <a:t>Personāla izvēle un piesaiste</a:t>
            </a:r>
          </a:p>
        </p:txBody>
      </p:sp>
      <p:sp>
        <p:nvSpPr>
          <p:cNvPr id="3" name="Content Placeholder 2">
            <a:extLst>
              <a:ext uri="{FF2B5EF4-FFF2-40B4-BE49-F238E27FC236}">
                <a16:creationId xmlns:a16="http://schemas.microsoft.com/office/drawing/2014/main" id="{2777A431-F0C8-44E2-9697-6EA56DE64E1D}"/>
              </a:ext>
            </a:extLst>
          </p:cNvPr>
          <p:cNvSpPr>
            <a:spLocks noGrp="1"/>
          </p:cNvSpPr>
          <p:nvPr>
            <p:ph idx="1"/>
          </p:nvPr>
        </p:nvSpPr>
        <p:spPr>
          <a:xfrm>
            <a:off x="511629" y="751113"/>
            <a:ext cx="11168742" cy="5823857"/>
          </a:xfrm>
        </p:spPr>
        <p:txBody>
          <a:bodyPr>
            <a:noAutofit/>
          </a:bodyPr>
          <a:lstStyle/>
          <a:p>
            <a:r>
              <a:rPr lang="lv-LV" sz="3600" dirty="0"/>
              <a:t>Ar personālu jāslēdz līgumi (darba līgums, pakalpojuma līgums vai līgums par autora darbu)</a:t>
            </a:r>
          </a:p>
          <a:p>
            <a:r>
              <a:rPr lang="lv-LV" sz="3600" dirty="0"/>
              <a:t>Personāls jāpārbauda pirms līguma noslēgšanas (skatīt Bērnu tiesību aizsardzības likumu 72.pants):</a:t>
            </a:r>
          </a:p>
          <a:p>
            <a:pPr lvl="1"/>
            <a:r>
              <a:rPr lang="lv-LV" sz="3600" dirty="0"/>
              <a:t>Sodāmība;</a:t>
            </a:r>
          </a:p>
          <a:p>
            <a:pPr lvl="1"/>
            <a:r>
              <a:rPr lang="lv-LV" sz="3600" dirty="0"/>
              <a:t>Veselības pārbaude (MK 494 “Noteikumi par darbiem, kas saistīti ar iespējamu risku citu cilvēku veselībai un kuros nodarbinātās personas tiek pakļautas obligātajām veselības pārbaudēm”)</a:t>
            </a:r>
          </a:p>
          <a:p>
            <a:r>
              <a:rPr lang="lv-LV" sz="3200" dirty="0"/>
              <a:t>Kādus līgumus slēdz savstarpējo attiecību nodibināšanai?</a:t>
            </a:r>
          </a:p>
        </p:txBody>
      </p:sp>
    </p:spTree>
    <p:extLst>
      <p:ext uri="{BB962C8B-B14F-4D97-AF65-F5344CB8AC3E}">
        <p14:creationId xmlns:p14="http://schemas.microsoft.com/office/powerpoint/2010/main" val="2875382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43425"/>
          </a:xfrm>
        </p:spPr>
        <p:txBody>
          <a:bodyPr/>
          <a:lstStyle/>
          <a:p>
            <a:endParaRPr lang="ru-RU" dirty="0"/>
          </a:p>
        </p:txBody>
      </p:sp>
      <p:sp>
        <p:nvSpPr>
          <p:cNvPr id="3" name="Content Placeholder 2"/>
          <p:cNvSpPr>
            <a:spLocks noGrp="1"/>
          </p:cNvSpPr>
          <p:nvPr>
            <p:ph idx="1"/>
          </p:nvPr>
        </p:nvSpPr>
        <p:spPr>
          <a:xfrm>
            <a:off x="1069848" y="1763486"/>
            <a:ext cx="10058400" cy="4408714"/>
          </a:xfrm>
        </p:spPr>
        <p:txBody>
          <a:bodyPr/>
          <a:lstStyle/>
          <a:p>
            <a:r>
              <a:rPr lang="lv-LV" sz="3600" dirty="0"/>
              <a:t>Personāls jāinstruē (iekšējās kārtības noteikumi un darba kārtības noteikumi)</a:t>
            </a:r>
          </a:p>
          <a:p>
            <a:r>
              <a:rPr lang="lv-LV" sz="3600" dirty="0"/>
              <a:t>Jāinstruē par darba aizsardzības un drošības pasākumiem un nosacījumiem, kuri jāievēro (darba aizsardzības un drošības noteikumi)</a:t>
            </a:r>
            <a:endParaRPr lang="lv-LV" dirty="0"/>
          </a:p>
          <a:p>
            <a:r>
              <a:rPr lang="lv-LV" sz="3600" dirty="0"/>
              <a:t>Kādā veidā tiek noformētas šīs instruktāžas un vai vispār tiek veiktas instruktāžas?</a:t>
            </a:r>
          </a:p>
        </p:txBody>
      </p:sp>
    </p:spTree>
    <p:extLst>
      <p:ext uri="{BB962C8B-B14F-4D97-AF65-F5344CB8AC3E}">
        <p14:creationId xmlns:p14="http://schemas.microsoft.com/office/powerpoint/2010/main" val="2533194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Speciālas zināšanas bērnu tiesību aizsardzības jomā</a:t>
            </a:r>
          </a:p>
        </p:txBody>
      </p:sp>
      <p:sp>
        <p:nvSpPr>
          <p:cNvPr id="3" name="Content Placeholder 2"/>
          <p:cNvSpPr>
            <a:spLocks noGrp="1"/>
          </p:cNvSpPr>
          <p:nvPr>
            <p:ph idx="1"/>
          </p:nvPr>
        </p:nvSpPr>
        <p:spPr/>
        <p:txBody>
          <a:bodyPr/>
          <a:lstStyle/>
          <a:p>
            <a:r>
              <a:rPr lang="lv-LV" dirty="0"/>
              <a:t>Bērnu tiesību aizsardzības likuma 5</a:t>
            </a:r>
            <a:r>
              <a:rPr lang="lv-LV" sz="1800" baseline="-25000" dirty="0"/>
              <a:t>1. </a:t>
            </a:r>
            <a:r>
              <a:rPr lang="lv-LV" sz="1800" dirty="0"/>
              <a:t>panta pirmās daļas 20. punkts</a:t>
            </a:r>
          </a:p>
          <a:p>
            <a:pPr>
              <a:buNone/>
            </a:pPr>
            <a:r>
              <a:rPr lang="lv-LV" sz="1800" dirty="0"/>
              <a:t>	jebkurai citai personai, ja ar tās pieņemtu pārvaldes lēmumu (it īpaši administratīvo aktu), faktisko rīcību vai cita veida darba vai dienesta pienākumu veikšanu tiek vai var tikt skartas bērna tiesības un tiesiskās intereses.</a:t>
            </a:r>
          </a:p>
          <a:p>
            <a:r>
              <a:rPr lang="lv-LV" dirty="0"/>
              <a:t>Ministru kabineta 2014. gada 1. aprīļa noteikumi Nr.173 “Noteikumi par kārtību, kādā apgūst speciālās zināšanas bērnu tiesību aizsardzības jomā, šo zināšanu saturu un apjomu”</a:t>
            </a:r>
          </a:p>
          <a:p>
            <a:endParaRPr lang="lv-LV" dirty="0"/>
          </a:p>
          <a:p>
            <a:endParaRPr lang="lv-L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31254"/>
          </a:xfrm>
        </p:spPr>
        <p:txBody>
          <a:bodyPr>
            <a:normAutofit/>
          </a:bodyPr>
          <a:lstStyle/>
          <a:p>
            <a:r>
              <a:rPr lang="lv-LV" dirty="0"/>
              <a:t>Bērnu nometnes DEFINĪCIJA</a:t>
            </a:r>
          </a:p>
        </p:txBody>
      </p:sp>
      <p:sp>
        <p:nvSpPr>
          <p:cNvPr id="3" name="Content Placeholder 2"/>
          <p:cNvSpPr>
            <a:spLocks noGrp="1"/>
          </p:cNvSpPr>
          <p:nvPr>
            <p:ph idx="1"/>
          </p:nvPr>
        </p:nvSpPr>
        <p:spPr/>
        <p:txBody>
          <a:bodyPr>
            <a:normAutofit lnSpcReduction="10000"/>
          </a:bodyPr>
          <a:lstStyle/>
          <a:p>
            <a:r>
              <a:rPr lang="lv-LV" sz="3600" dirty="0"/>
              <a:t>Nometne ir </a:t>
            </a:r>
            <a:r>
              <a:rPr lang="lv-LV" sz="3600" u="sng" dirty="0"/>
              <a:t>mērķtiecīgi organizēts pasākums</a:t>
            </a:r>
            <a:r>
              <a:rPr lang="lv-LV" sz="3600" dirty="0"/>
              <a:t>, kurā vairāk nekā puse dalībnieku ir bērni un kas paredzēts, lai saskaņā ar nometnes programmu nodrošinātu dalībnieku saturīgu un lietderīgu brīvā laika pavadīšanu un sekmētu vispusīgu attīstību.</a:t>
            </a:r>
          </a:p>
          <a:p>
            <a:r>
              <a:rPr lang="lv-LV" sz="3600" dirty="0"/>
              <a:t>Kādu līdzīgi pasākumu organizācijā bijusi Jūsu iesaiste?</a:t>
            </a:r>
          </a:p>
          <a:p>
            <a:endParaRPr lang="lv-LV" dirty="0"/>
          </a:p>
        </p:txBody>
      </p:sp>
    </p:spTree>
    <p:extLst>
      <p:ext uri="{BB962C8B-B14F-4D97-AF65-F5344CB8AC3E}">
        <p14:creationId xmlns:p14="http://schemas.microsoft.com/office/powerpoint/2010/main" val="180041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Dokumentu juridiskais spēks un to veidi</a:t>
            </a:r>
          </a:p>
        </p:txBody>
      </p:sp>
      <p:sp>
        <p:nvSpPr>
          <p:cNvPr id="3" name="Content Placeholder 2"/>
          <p:cNvSpPr>
            <a:spLocks noGrp="1"/>
          </p:cNvSpPr>
          <p:nvPr>
            <p:ph idx="1"/>
          </p:nvPr>
        </p:nvSpPr>
        <p:spPr/>
        <p:txBody>
          <a:bodyPr>
            <a:normAutofit/>
          </a:bodyPr>
          <a:lstStyle/>
          <a:p>
            <a:r>
              <a:rPr lang="lv-LV" sz="3600" dirty="0"/>
              <a:t>Galvenās prasības, lai dokumentam būtu juridiskais spēks</a:t>
            </a:r>
          </a:p>
          <a:p>
            <a:pPr lvl="1"/>
            <a:r>
              <a:rPr lang="lv-LV" sz="3400" dirty="0"/>
              <a:t>Dokumenta autora nosaukums</a:t>
            </a:r>
          </a:p>
          <a:p>
            <a:pPr lvl="1"/>
            <a:r>
              <a:rPr lang="lv-LV" sz="3400" dirty="0"/>
              <a:t>Dokumenta datums</a:t>
            </a:r>
          </a:p>
          <a:p>
            <a:pPr lvl="1"/>
            <a:r>
              <a:rPr lang="lv-LV" sz="3400" dirty="0">
                <a:solidFill>
                  <a:srgbClr val="FF0000"/>
                </a:solidFill>
              </a:rPr>
              <a:t>Paraksts </a:t>
            </a:r>
            <a:r>
              <a:rPr lang="lv-LV" sz="3400">
                <a:solidFill>
                  <a:srgbClr val="FF0000"/>
                </a:solidFill>
              </a:rPr>
              <a:t>(elektroniskais)</a:t>
            </a:r>
            <a:endParaRPr lang="lv-LV" sz="3400" dirty="0">
              <a:solidFill>
                <a:srgbClr val="FF0000"/>
              </a:solidFill>
            </a:endParaRPr>
          </a:p>
          <a:p>
            <a:pPr lvl="1"/>
            <a:r>
              <a:rPr lang="lv-LV" sz="3400" dirty="0"/>
              <a:t>Adresāts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Rekvizīti kas noteiktos gadījumos ietekmē dokumenta juridisko spēku</a:t>
            </a:r>
          </a:p>
        </p:txBody>
      </p:sp>
      <p:sp>
        <p:nvSpPr>
          <p:cNvPr id="3" name="Content Placeholder 2"/>
          <p:cNvSpPr>
            <a:spLocks noGrp="1"/>
          </p:cNvSpPr>
          <p:nvPr>
            <p:ph idx="1"/>
          </p:nvPr>
        </p:nvSpPr>
        <p:spPr/>
        <p:txBody>
          <a:bodyPr>
            <a:normAutofit/>
          </a:bodyPr>
          <a:lstStyle/>
          <a:p>
            <a:r>
              <a:rPr lang="lv-LV" sz="3600" dirty="0"/>
              <a:t>Dokumenta izdošanas vietas nosaukums</a:t>
            </a:r>
          </a:p>
          <a:p>
            <a:r>
              <a:rPr lang="lv-LV" sz="3600" dirty="0"/>
              <a:t>Zīmoga nospiedums</a:t>
            </a:r>
          </a:p>
          <a:p>
            <a:r>
              <a:rPr lang="lv-LV" sz="3600" dirty="0"/>
              <a:t>Dokumenta apstiprinājuma uzraksts un atzīme par dokumenta apstiprinājumu</a:t>
            </a:r>
          </a:p>
          <a:p>
            <a:r>
              <a:rPr lang="lv-LV" sz="3600" dirty="0"/>
              <a:t>Dokumenta reģistrācijas numurs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09742-5356-4DC5-BAB5-1361B338FCA6}"/>
              </a:ext>
            </a:extLst>
          </p:cNvPr>
          <p:cNvSpPr>
            <a:spLocks noGrp="1"/>
          </p:cNvSpPr>
          <p:nvPr>
            <p:ph type="title"/>
          </p:nvPr>
        </p:nvSpPr>
        <p:spPr>
          <a:xfrm>
            <a:off x="1069848" y="484632"/>
            <a:ext cx="10058400" cy="854311"/>
          </a:xfrm>
        </p:spPr>
        <p:txBody>
          <a:bodyPr/>
          <a:lstStyle/>
          <a:p>
            <a:r>
              <a:rPr lang="lv-LV" dirty="0"/>
              <a:t>Līgumi</a:t>
            </a:r>
          </a:p>
        </p:txBody>
      </p:sp>
      <p:sp>
        <p:nvSpPr>
          <p:cNvPr id="3" name="Content Placeholder 2">
            <a:extLst>
              <a:ext uri="{FF2B5EF4-FFF2-40B4-BE49-F238E27FC236}">
                <a16:creationId xmlns:a16="http://schemas.microsoft.com/office/drawing/2014/main" id="{B15DD59C-4015-470E-B967-C5EBCBC79415}"/>
              </a:ext>
            </a:extLst>
          </p:cNvPr>
          <p:cNvSpPr>
            <a:spLocks noGrp="1"/>
          </p:cNvSpPr>
          <p:nvPr>
            <p:ph idx="1"/>
          </p:nvPr>
        </p:nvSpPr>
        <p:spPr>
          <a:xfrm>
            <a:off x="1069848" y="1164771"/>
            <a:ext cx="10058400" cy="5007429"/>
          </a:xfrm>
        </p:spPr>
        <p:txBody>
          <a:bodyPr>
            <a:noAutofit/>
          </a:bodyPr>
          <a:lstStyle/>
          <a:p>
            <a:r>
              <a:rPr lang="lv-LV" sz="3600" dirty="0"/>
              <a:t>Civillikuma 1511.pants</a:t>
            </a:r>
          </a:p>
          <a:p>
            <a:pPr marL="0" indent="0">
              <a:buNone/>
            </a:pPr>
            <a:r>
              <a:rPr lang="lv-LV" sz="3600" dirty="0"/>
              <a:t>Līgums plašākā nozīmē ir ikkatra vairāku personu savstarpēja vienošanās par kādu tiesisku attiecību </a:t>
            </a:r>
            <a:r>
              <a:rPr lang="lv-LV" sz="3600" u="sng" dirty="0"/>
              <a:t>nodibināšanu</a:t>
            </a:r>
            <a:r>
              <a:rPr lang="lv-LV" sz="3600" dirty="0"/>
              <a:t>, </a:t>
            </a:r>
            <a:r>
              <a:rPr lang="lv-LV" sz="3600" u="sng" dirty="0"/>
              <a:t>pārgrozīšanu</a:t>
            </a:r>
            <a:r>
              <a:rPr lang="lv-LV" sz="3600" dirty="0"/>
              <a:t> vai </a:t>
            </a:r>
            <a:r>
              <a:rPr lang="lv-LV" sz="3600" u="sng" dirty="0"/>
              <a:t>izbeigšanu</a:t>
            </a:r>
            <a:r>
              <a:rPr lang="lv-LV" sz="3600" dirty="0"/>
              <a:t>. Līgums šaurākā nozīmē, ir vairāku personu savstarpējs ar vienošanos pamatots </a:t>
            </a:r>
            <a:r>
              <a:rPr lang="lv-LV" sz="3600" u="sng" dirty="0"/>
              <a:t>gribas izteikums, </a:t>
            </a:r>
            <a:r>
              <a:rPr lang="lv-LV" sz="3600" dirty="0"/>
              <a:t>kura mērķis ir nodibināt saistību tiesību.</a:t>
            </a:r>
          </a:p>
          <a:p>
            <a:pPr marL="0" indent="0">
              <a:buNone/>
            </a:pPr>
            <a:r>
              <a:rPr lang="lv-LV" sz="3600" dirty="0"/>
              <a:t>Ar līgumu personas savstarpēji saistās, ar mērķi gūt labumus.</a:t>
            </a:r>
          </a:p>
        </p:txBody>
      </p:sp>
    </p:spTree>
    <p:extLst>
      <p:ext uri="{BB962C8B-B14F-4D97-AF65-F5344CB8AC3E}">
        <p14:creationId xmlns:p14="http://schemas.microsoft.com/office/powerpoint/2010/main" val="956960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117E-661B-47B1-A77C-918F6ACAC496}"/>
              </a:ext>
            </a:extLst>
          </p:cNvPr>
          <p:cNvSpPr>
            <a:spLocks noGrp="1"/>
          </p:cNvSpPr>
          <p:nvPr>
            <p:ph type="title"/>
          </p:nvPr>
        </p:nvSpPr>
        <p:spPr>
          <a:xfrm>
            <a:off x="1069848" y="211016"/>
            <a:ext cx="10058400" cy="1019908"/>
          </a:xfrm>
        </p:spPr>
        <p:txBody>
          <a:bodyPr/>
          <a:lstStyle/>
          <a:p>
            <a:r>
              <a:rPr lang="lv-LV" dirty="0"/>
              <a:t>Līgumattiecību elementi</a:t>
            </a:r>
          </a:p>
        </p:txBody>
      </p:sp>
      <p:sp>
        <p:nvSpPr>
          <p:cNvPr id="3" name="Content Placeholder 2">
            <a:extLst>
              <a:ext uri="{FF2B5EF4-FFF2-40B4-BE49-F238E27FC236}">
                <a16:creationId xmlns:a16="http://schemas.microsoft.com/office/drawing/2014/main" id="{05785765-12EC-409E-AF3F-63DFBB7F502F}"/>
              </a:ext>
            </a:extLst>
          </p:cNvPr>
          <p:cNvSpPr>
            <a:spLocks noGrp="1"/>
          </p:cNvSpPr>
          <p:nvPr>
            <p:ph idx="1"/>
          </p:nvPr>
        </p:nvSpPr>
        <p:spPr>
          <a:xfrm>
            <a:off x="976064" y="1066801"/>
            <a:ext cx="10058400" cy="5508170"/>
          </a:xfrm>
        </p:spPr>
        <p:txBody>
          <a:bodyPr>
            <a:normAutofit fontScale="92500" lnSpcReduction="10000"/>
          </a:bodyPr>
          <a:lstStyle/>
          <a:p>
            <a:r>
              <a:rPr lang="lv-LV" sz="3900" dirty="0"/>
              <a:t>Līdzēji</a:t>
            </a:r>
          </a:p>
          <a:p>
            <a:pPr lvl="1"/>
            <a:r>
              <a:rPr lang="lv-LV" sz="3900" dirty="0"/>
              <a:t>Fiziskas personas</a:t>
            </a:r>
          </a:p>
          <a:p>
            <a:pPr lvl="1"/>
            <a:r>
              <a:rPr lang="lv-LV" sz="3900" dirty="0"/>
              <a:t>Juridiskas personas</a:t>
            </a:r>
          </a:p>
          <a:p>
            <a:r>
              <a:rPr lang="lv-LV" sz="3900" dirty="0"/>
              <a:t>Noformēšanas forma</a:t>
            </a:r>
          </a:p>
          <a:p>
            <a:pPr lvl="1"/>
            <a:r>
              <a:rPr lang="lv-LV" sz="3900" dirty="0"/>
              <a:t>Rakstveidā</a:t>
            </a:r>
          </a:p>
          <a:p>
            <a:pPr lvl="1"/>
            <a:r>
              <a:rPr lang="lv-LV" sz="3900" dirty="0"/>
              <a:t>Mutvārdos</a:t>
            </a:r>
          </a:p>
          <a:p>
            <a:pPr lvl="1"/>
            <a:r>
              <a:rPr lang="lv-LV" sz="3900" dirty="0"/>
              <a:t>Klusējot</a:t>
            </a:r>
          </a:p>
          <a:p>
            <a:r>
              <a:rPr lang="lv-LV" sz="3900" dirty="0"/>
              <a:t>Līdzēju griba stāties tiesiskajās attiecībās</a:t>
            </a:r>
          </a:p>
          <a:p>
            <a:r>
              <a:rPr lang="lv-LV" sz="3900" dirty="0"/>
              <a:t>Līguma priekšmets jeb tiesisko attiecību nodibināšanas mērķis, jēga</a:t>
            </a:r>
          </a:p>
          <a:p>
            <a:endParaRPr lang="lv-LV" dirty="0"/>
          </a:p>
        </p:txBody>
      </p:sp>
    </p:spTree>
    <p:extLst>
      <p:ext uri="{BB962C8B-B14F-4D97-AF65-F5344CB8AC3E}">
        <p14:creationId xmlns:p14="http://schemas.microsoft.com/office/powerpoint/2010/main" val="2694835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E276-21FF-4597-9659-1F4DEFE9A1BB}"/>
              </a:ext>
            </a:extLst>
          </p:cNvPr>
          <p:cNvSpPr>
            <a:spLocks noGrp="1"/>
          </p:cNvSpPr>
          <p:nvPr>
            <p:ph type="title"/>
          </p:nvPr>
        </p:nvSpPr>
        <p:spPr>
          <a:xfrm>
            <a:off x="1069848" y="484632"/>
            <a:ext cx="10058400" cy="669254"/>
          </a:xfrm>
        </p:spPr>
        <p:txBody>
          <a:bodyPr>
            <a:normAutofit fontScale="90000"/>
          </a:bodyPr>
          <a:lstStyle/>
          <a:p>
            <a:r>
              <a:rPr lang="lv-LV" dirty="0"/>
              <a:t>Piemērojamie līgumu veidi</a:t>
            </a:r>
          </a:p>
        </p:txBody>
      </p:sp>
      <p:sp>
        <p:nvSpPr>
          <p:cNvPr id="3" name="Content Placeholder 2">
            <a:extLst>
              <a:ext uri="{FF2B5EF4-FFF2-40B4-BE49-F238E27FC236}">
                <a16:creationId xmlns:a16="http://schemas.microsoft.com/office/drawing/2014/main" id="{2B78AC30-8E85-4F84-A0A2-2F045CD9F083}"/>
              </a:ext>
            </a:extLst>
          </p:cNvPr>
          <p:cNvSpPr>
            <a:spLocks noGrp="1"/>
          </p:cNvSpPr>
          <p:nvPr>
            <p:ph idx="1"/>
          </p:nvPr>
        </p:nvSpPr>
        <p:spPr>
          <a:xfrm>
            <a:off x="1069848" y="1153886"/>
            <a:ext cx="10058400" cy="5018314"/>
          </a:xfrm>
        </p:spPr>
        <p:txBody>
          <a:bodyPr>
            <a:noAutofit/>
          </a:bodyPr>
          <a:lstStyle/>
          <a:p>
            <a:r>
              <a:rPr lang="lv-LV" sz="3600" dirty="0"/>
              <a:t>Darba līgums:</a:t>
            </a:r>
          </a:p>
          <a:p>
            <a:pPr lvl="1"/>
            <a:r>
              <a:rPr lang="lv-LV" sz="3600" dirty="0"/>
              <a:t>darba līgums</a:t>
            </a:r>
          </a:p>
          <a:p>
            <a:pPr lvl="1"/>
            <a:r>
              <a:rPr lang="lv-LV" sz="3600" dirty="0"/>
              <a:t>līgums par brīvprātīgo darbu</a:t>
            </a:r>
          </a:p>
          <a:p>
            <a:r>
              <a:rPr lang="lv-LV" sz="3600" dirty="0"/>
              <a:t>Uzņēmuma līgums:</a:t>
            </a:r>
          </a:p>
          <a:p>
            <a:pPr lvl="1"/>
            <a:r>
              <a:rPr lang="lv-LV" sz="3600" dirty="0"/>
              <a:t>pakalpojuma līgums</a:t>
            </a:r>
          </a:p>
          <a:p>
            <a:pPr lvl="1"/>
            <a:r>
              <a:rPr lang="lv-LV" sz="3600" dirty="0"/>
              <a:t>līgums par dalībnieka uzņemšanu nometnē</a:t>
            </a:r>
          </a:p>
          <a:p>
            <a:pPr lvl="1"/>
            <a:r>
              <a:rPr lang="lv-LV" sz="3600" dirty="0"/>
              <a:t>autora līgums par pasūtītu darbu</a:t>
            </a:r>
          </a:p>
          <a:p>
            <a:r>
              <a:rPr lang="lv-LV" sz="3600" dirty="0"/>
              <a:t>Nomas līgums</a:t>
            </a:r>
          </a:p>
        </p:txBody>
      </p:sp>
    </p:spTree>
    <p:extLst>
      <p:ext uri="{BB962C8B-B14F-4D97-AF65-F5344CB8AC3E}">
        <p14:creationId xmlns:p14="http://schemas.microsoft.com/office/powerpoint/2010/main" val="1107060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DD0D-14AB-4D5A-B0EA-9570D7B21BF3}"/>
              </a:ext>
            </a:extLst>
          </p:cNvPr>
          <p:cNvSpPr>
            <a:spLocks noGrp="1"/>
          </p:cNvSpPr>
          <p:nvPr>
            <p:ph type="title"/>
          </p:nvPr>
        </p:nvSpPr>
        <p:spPr/>
        <p:txBody>
          <a:bodyPr/>
          <a:lstStyle/>
          <a:p>
            <a:r>
              <a:rPr lang="lv-LV" dirty="0"/>
              <a:t>Saturs</a:t>
            </a:r>
          </a:p>
        </p:txBody>
      </p:sp>
      <p:sp>
        <p:nvSpPr>
          <p:cNvPr id="3" name="Content Placeholder 2">
            <a:extLst>
              <a:ext uri="{FF2B5EF4-FFF2-40B4-BE49-F238E27FC236}">
                <a16:creationId xmlns:a16="http://schemas.microsoft.com/office/drawing/2014/main" id="{EF0C2D47-AA82-459F-96ED-B3C022E12378}"/>
              </a:ext>
            </a:extLst>
          </p:cNvPr>
          <p:cNvSpPr>
            <a:spLocks noGrp="1"/>
          </p:cNvSpPr>
          <p:nvPr>
            <p:ph idx="1"/>
          </p:nvPr>
        </p:nvSpPr>
        <p:spPr>
          <a:xfrm>
            <a:off x="1069848" y="1746738"/>
            <a:ext cx="10058400" cy="4425462"/>
          </a:xfrm>
        </p:spPr>
        <p:txBody>
          <a:bodyPr>
            <a:normAutofit/>
          </a:bodyPr>
          <a:lstStyle/>
          <a:p>
            <a:r>
              <a:rPr lang="lv-LV" sz="3600" dirty="0"/>
              <a:t>Aktualitāte</a:t>
            </a:r>
          </a:p>
          <a:p>
            <a:r>
              <a:rPr lang="lv-LV" sz="3600" dirty="0"/>
              <a:t>Atbildība</a:t>
            </a:r>
          </a:p>
          <a:p>
            <a:r>
              <a:rPr lang="lv-LV" sz="3600" dirty="0"/>
              <a:t>Līgumattiecības</a:t>
            </a:r>
          </a:p>
          <a:p>
            <a:r>
              <a:rPr lang="lv-LV" sz="3600" dirty="0"/>
              <a:t>Līgumi, to veidi un noslēgšanas mērķis</a:t>
            </a:r>
          </a:p>
          <a:p>
            <a:r>
              <a:rPr lang="lv-LV" sz="3600" dirty="0"/>
              <a:t>Nometnes organizētāja atbildība iesaistīto personu izvēlē (sodāmība, piemērotība darbam ar bērniem)</a:t>
            </a:r>
          </a:p>
        </p:txBody>
      </p:sp>
    </p:spTree>
    <p:extLst>
      <p:ext uri="{BB962C8B-B14F-4D97-AF65-F5344CB8AC3E}">
        <p14:creationId xmlns:p14="http://schemas.microsoft.com/office/powerpoint/2010/main" val="4023290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F62F-02F4-4B0C-AAE5-DC5559A42FFF}"/>
              </a:ext>
            </a:extLst>
          </p:cNvPr>
          <p:cNvSpPr>
            <a:spLocks noGrp="1"/>
          </p:cNvSpPr>
          <p:nvPr>
            <p:ph type="title"/>
          </p:nvPr>
        </p:nvSpPr>
        <p:spPr/>
        <p:txBody>
          <a:bodyPr/>
          <a:lstStyle/>
          <a:p>
            <a:r>
              <a:rPr lang="en-US" dirty="0" err="1"/>
              <a:t>Darba</a:t>
            </a:r>
            <a:r>
              <a:rPr lang="en-US" dirty="0"/>
              <a:t> l</a:t>
            </a:r>
            <a:r>
              <a:rPr lang="lv-LV" dirty="0"/>
              <a:t>ī</a:t>
            </a:r>
            <a:r>
              <a:rPr lang="en-US" dirty="0"/>
              <a:t>gums</a:t>
            </a:r>
            <a:endParaRPr lang="lv-LV" dirty="0"/>
          </a:p>
        </p:txBody>
      </p:sp>
      <p:sp>
        <p:nvSpPr>
          <p:cNvPr id="3" name="Content Placeholder 2">
            <a:extLst>
              <a:ext uri="{FF2B5EF4-FFF2-40B4-BE49-F238E27FC236}">
                <a16:creationId xmlns:a16="http://schemas.microsoft.com/office/drawing/2014/main" id="{7172E115-0752-432A-91C9-044C6A3287AF}"/>
              </a:ext>
            </a:extLst>
          </p:cNvPr>
          <p:cNvSpPr>
            <a:spLocks noGrp="1"/>
          </p:cNvSpPr>
          <p:nvPr>
            <p:ph idx="1"/>
          </p:nvPr>
        </p:nvSpPr>
        <p:spPr>
          <a:xfrm>
            <a:off x="1069848" y="1699846"/>
            <a:ext cx="10058400" cy="4472354"/>
          </a:xfrm>
        </p:spPr>
        <p:txBody>
          <a:bodyPr>
            <a:normAutofit/>
          </a:bodyPr>
          <a:lstStyle/>
          <a:p>
            <a:r>
              <a:rPr lang="lv-LV" sz="3600" dirty="0"/>
              <a:t>Darba tiesiskās attiecības raksturo šādas pazīmes:</a:t>
            </a:r>
          </a:p>
          <a:p>
            <a:pPr lvl="1"/>
            <a:r>
              <a:rPr lang="lv-LV" sz="3600" dirty="0"/>
              <a:t>Noteikts darbs;</a:t>
            </a:r>
          </a:p>
          <a:p>
            <a:pPr lvl="1"/>
            <a:r>
              <a:rPr lang="lv-LV" sz="3600" dirty="0"/>
              <a:t>Darba izpildīšanai noteikta darba kārtība, kurai darbiniekam ir pienākums pakļauties;</a:t>
            </a:r>
          </a:p>
          <a:p>
            <a:pPr lvl="1"/>
            <a:r>
              <a:rPr lang="lv-LV" sz="3600" dirty="0"/>
              <a:t>Darba samaksa</a:t>
            </a:r>
          </a:p>
          <a:p>
            <a:pPr lvl="1"/>
            <a:r>
              <a:rPr lang="lv-LV" sz="3600" dirty="0"/>
              <a:t>Darba devēja nodrošināti apstākļi, lai darbiniekam būtu iespējams izpildīt darbu.</a:t>
            </a:r>
          </a:p>
          <a:p>
            <a:pPr lvl="1"/>
            <a:endParaRPr lang="lv-LV" sz="2400" dirty="0"/>
          </a:p>
        </p:txBody>
      </p:sp>
    </p:spTree>
    <p:extLst>
      <p:ext uri="{BB962C8B-B14F-4D97-AF65-F5344CB8AC3E}">
        <p14:creationId xmlns:p14="http://schemas.microsoft.com/office/powerpoint/2010/main" val="1193148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DF0A-8D89-4B24-9878-A54039FE6E2A}"/>
              </a:ext>
            </a:extLst>
          </p:cNvPr>
          <p:cNvSpPr>
            <a:spLocks noGrp="1"/>
          </p:cNvSpPr>
          <p:nvPr>
            <p:ph type="title"/>
          </p:nvPr>
        </p:nvSpPr>
        <p:spPr>
          <a:xfrm>
            <a:off x="1069848" y="484632"/>
            <a:ext cx="10058400" cy="691025"/>
          </a:xfrm>
        </p:spPr>
        <p:txBody>
          <a:bodyPr>
            <a:normAutofit fontScale="90000"/>
          </a:bodyPr>
          <a:lstStyle/>
          <a:p>
            <a:r>
              <a:rPr lang="lv-LV" dirty="0"/>
              <a:t>Darba līgums</a:t>
            </a:r>
          </a:p>
        </p:txBody>
      </p:sp>
      <p:sp>
        <p:nvSpPr>
          <p:cNvPr id="3" name="Content Placeholder 2">
            <a:extLst>
              <a:ext uri="{FF2B5EF4-FFF2-40B4-BE49-F238E27FC236}">
                <a16:creationId xmlns:a16="http://schemas.microsoft.com/office/drawing/2014/main" id="{21DD35F1-5C6E-425B-97C6-8EE2DB99C39A}"/>
              </a:ext>
            </a:extLst>
          </p:cNvPr>
          <p:cNvSpPr>
            <a:spLocks noGrp="1"/>
          </p:cNvSpPr>
          <p:nvPr>
            <p:ph idx="1"/>
          </p:nvPr>
        </p:nvSpPr>
        <p:spPr>
          <a:xfrm>
            <a:off x="990600" y="1175657"/>
            <a:ext cx="10137648" cy="5475514"/>
          </a:xfrm>
        </p:spPr>
        <p:txBody>
          <a:bodyPr>
            <a:noAutofit/>
          </a:bodyPr>
          <a:lstStyle/>
          <a:p>
            <a:r>
              <a:rPr lang="lv-LV" sz="3600" dirty="0"/>
              <a:t>Atšķirībā no «standarta» darba līguma, bērnu nometņu darbībā būtu jāievēro:</a:t>
            </a:r>
          </a:p>
          <a:p>
            <a:pPr lvl="1"/>
            <a:r>
              <a:rPr lang="lv-LV" sz="3600" dirty="0"/>
              <a:t>Aprakstīt pieļaujamās bērnu disciplinēšanas metodes</a:t>
            </a:r>
          </a:p>
          <a:p>
            <a:pPr lvl="1"/>
            <a:r>
              <a:rPr lang="lv-LV" sz="3600" dirty="0"/>
              <a:t>Ikdienas dokumentācijas aizpildīšanas pienākums</a:t>
            </a:r>
          </a:p>
          <a:p>
            <a:pPr lvl="1"/>
            <a:r>
              <a:rPr lang="lv-LV" sz="3600" dirty="0"/>
              <a:t>Informēšanas kārtība nestandarta situāciju gadījumos</a:t>
            </a:r>
          </a:p>
          <a:p>
            <a:pPr lvl="1"/>
            <a:r>
              <a:rPr lang="lv-LV" sz="3600" dirty="0"/>
              <a:t>Konfidencialitātes nodrošināšanas prasība</a:t>
            </a:r>
          </a:p>
        </p:txBody>
      </p:sp>
    </p:spTree>
    <p:extLst>
      <p:ext uri="{BB962C8B-B14F-4D97-AF65-F5344CB8AC3E}">
        <p14:creationId xmlns:p14="http://schemas.microsoft.com/office/powerpoint/2010/main" val="104618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DDCE-84DD-4934-8506-A191B5F64466}"/>
              </a:ext>
            </a:extLst>
          </p:cNvPr>
          <p:cNvSpPr>
            <a:spLocks noGrp="1"/>
          </p:cNvSpPr>
          <p:nvPr>
            <p:ph type="title"/>
          </p:nvPr>
        </p:nvSpPr>
        <p:spPr>
          <a:xfrm>
            <a:off x="1069848" y="234462"/>
            <a:ext cx="10058400" cy="586153"/>
          </a:xfrm>
        </p:spPr>
        <p:txBody>
          <a:bodyPr>
            <a:normAutofit fontScale="90000"/>
          </a:bodyPr>
          <a:lstStyle/>
          <a:p>
            <a:r>
              <a:rPr lang="lv-LV" dirty="0"/>
              <a:t>Profesiju klasifikators</a:t>
            </a:r>
          </a:p>
        </p:txBody>
      </p:sp>
      <p:sp>
        <p:nvSpPr>
          <p:cNvPr id="3" name="Content Placeholder 2">
            <a:extLst>
              <a:ext uri="{FF2B5EF4-FFF2-40B4-BE49-F238E27FC236}">
                <a16:creationId xmlns:a16="http://schemas.microsoft.com/office/drawing/2014/main" id="{A94A12A5-5A65-4BDF-BFF2-5D4D864A9DE5}"/>
              </a:ext>
            </a:extLst>
          </p:cNvPr>
          <p:cNvSpPr>
            <a:spLocks noGrp="1"/>
          </p:cNvSpPr>
          <p:nvPr>
            <p:ph idx="1"/>
          </p:nvPr>
        </p:nvSpPr>
        <p:spPr>
          <a:xfrm>
            <a:off x="849086" y="890954"/>
            <a:ext cx="10279162" cy="5890845"/>
          </a:xfrm>
        </p:spPr>
        <p:txBody>
          <a:bodyPr>
            <a:normAutofit fontScale="92500" lnSpcReduction="10000"/>
          </a:bodyPr>
          <a:lstStyle/>
          <a:p>
            <a:r>
              <a:rPr lang="lv-LV" sz="3600" dirty="0"/>
              <a:t>DL 40.p. otrās daļas 5.pkt. Darba līgumā jānorāda darbinieka arodu, amatu, specialitāti atbilstoši Profesiju klasifikatoram un vispārīgu nolīgtā darba raksturojumu;</a:t>
            </a:r>
            <a:endParaRPr lang="lv-LV" sz="3600" i="1" dirty="0"/>
          </a:p>
          <a:p>
            <a:r>
              <a:rPr lang="lv-LV" sz="3600" i="1" dirty="0"/>
              <a:t>Iespējamie profesiju kodi:</a:t>
            </a:r>
          </a:p>
          <a:p>
            <a:r>
              <a:rPr lang="lv-LV" sz="3600" i="1" dirty="0"/>
              <a:t>1411 03 nometnes vadītājs</a:t>
            </a:r>
          </a:p>
          <a:p>
            <a:r>
              <a:rPr lang="lv-LV" sz="3600" i="1" dirty="0"/>
              <a:t>1411 04 nometnes vadītāja vietnieks</a:t>
            </a:r>
          </a:p>
          <a:p>
            <a:r>
              <a:rPr lang="lv-LV" sz="3600" i="1" dirty="0"/>
              <a:t> 2341 Pamatizglītības pedagogi</a:t>
            </a:r>
          </a:p>
          <a:p>
            <a:r>
              <a:rPr lang="lv-LV" sz="3600" i="1" dirty="0"/>
              <a:t> Pirmsskolas pedagogs (2342 01; 2342 02; 2342 03)</a:t>
            </a:r>
          </a:p>
          <a:p>
            <a:r>
              <a:rPr lang="lv-LV" sz="3600" i="1" dirty="0"/>
              <a:t>2359 citur neklasificēti izglītības jomas vecākie speciālisti (2359 05; 2359 06; 2359 08; 2359 09)</a:t>
            </a:r>
          </a:p>
          <a:p>
            <a:endParaRPr lang="lv-LV" sz="3600" i="1" dirty="0"/>
          </a:p>
          <a:p>
            <a:endParaRPr lang="lv-LV" dirty="0"/>
          </a:p>
        </p:txBody>
      </p:sp>
    </p:spTree>
    <p:extLst>
      <p:ext uri="{BB962C8B-B14F-4D97-AF65-F5344CB8AC3E}">
        <p14:creationId xmlns:p14="http://schemas.microsoft.com/office/powerpoint/2010/main" val="2792470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829" y="97972"/>
            <a:ext cx="11469355" cy="6596742"/>
          </a:xfrm>
        </p:spPr>
        <p:txBody>
          <a:bodyPr>
            <a:noAutofit/>
          </a:bodyPr>
          <a:lstStyle/>
          <a:p>
            <a:r>
              <a:rPr lang="lv-LV" sz="3200" i="1" dirty="0"/>
              <a:t>5312 01 </a:t>
            </a:r>
            <a:r>
              <a:rPr lang="lv-LV" sz="3200" i="1" u="sng" dirty="0"/>
              <a:t>Skolotāja palīgs</a:t>
            </a:r>
          </a:p>
          <a:p>
            <a:r>
              <a:rPr lang="lv-LV" sz="3200" i="1" dirty="0"/>
              <a:t>2359 12 </a:t>
            </a:r>
            <a:r>
              <a:rPr lang="lv-LV" sz="3200" i="1" u="sng" dirty="0"/>
              <a:t>rekreācijas speciālists</a:t>
            </a:r>
          </a:p>
          <a:p>
            <a:r>
              <a:rPr lang="lv-LV" sz="3200" i="1" dirty="0"/>
              <a:t>Rekreācija - Definīcija:</a:t>
            </a:r>
            <a:r>
              <a:rPr lang="lv-LV" sz="3200" dirty="0"/>
              <a:t> Indivīda fizisko, garīgo un emocionālo spēju atjaunošana brīvajā laikā, sabiedriski atzītas un organizētas darbības. Rekreācijas galvenās funkcijas ir dziednieciskā (cilvēka veselības atjaunošana), izglītojošā (garīgā potenciāla attīstība) un sporta funkcija (fizisko spēju attīstība). Brīvais laiks cilvēkam ir pieejams ikdienā, kad tiek veiktas ikdienas rekreatīvās darbības mājoklī; nedēļas nogalē, kad rekreatīvās darbības tiek veiktas ārpus mājas; atvaļinājuma laikā, kad tiek veikti garāki ceļojumi ar nakšņošanu ārpus mājas — rekreatīvais tūrisms.</a:t>
            </a:r>
          </a:p>
          <a:p>
            <a:r>
              <a:rPr lang="lv-LV" sz="2800" i="1" dirty="0"/>
              <a:t>Avots:	 Akadēmiskā terminu datubāze </a:t>
            </a:r>
            <a:r>
              <a:rPr lang="lv-LV" sz="2800" i="1" dirty="0" err="1"/>
              <a:t>AkadTerm</a:t>
            </a:r>
            <a:r>
              <a:rPr lang="lv-LV" sz="2800" i="1" dirty="0"/>
              <a:t> </a:t>
            </a:r>
            <a:r>
              <a:rPr lang="lv-LV" sz="2800" i="1" dirty="0">
                <a:hlinkClick r:id="rId2"/>
              </a:rPr>
              <a:t>http://termini.lza.lv/term.php?term=rekre%C4%81cija&amp;list=rekre%C4%81cija&amp;lang=LV</a:t>
            </a:r>
            <a:endParaRPr lang="lv-LV" sz="2800" i="1" dirty="0"/>
          </a:p>
        </p:txBody>
      </p:sp>
    </p:spTree>
    <p:extLst>
      <p:ext uri="{BB962C8B-B14F-4D97-AF65-F5344CB8AC3E}">
        <p14:creationId xmlns:p14="http://schemas.microsoft.com/office/powerpoint/2010/main" val="367101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AE86-DA24-449B-9ADA-221853CEDED1}"/>
              </a:ext>
            </a:extLst>
          </p:cNvPr>
          <p:cNvSpPr>
            <a:spLocks noGrp="1"/>
          </p:cNvSpPr>
          <p:nvPr>
            <p:ph type="title"/>
          </p:nvPr>
        </p:nvSpPr>
        <p:spPr/>
        <p:txBody>
          <a:bodyPr/>
          <a:lstStyle/>
          <a:p>
            <a:r>
              <a:rPr lang="lv-LV" dirty="0"/>
              <a:t>DARBA TIESĪBU PĀRKĀPUMI</a:t>
            </a:r>
          </a:p>
        </p:txBody>
      </p:sp>
      <p:sp>
        <p:nvSpPr>
          <p:cNvPr id="3" name="Content Placeholder 2">
            <a:extLst>
              <a:ext uri="{FF2B5EF4-FFF2-40B4-BE49-F238E27FC236}">
                <a16:creationId xmlns:a16="http://schemas.microsoft.com/office/drawing/2014/main" id="{3BF441BD-97F6-4A2B-92B3-60494543911C}"/>
              </a:ext>
            </a:extLst>
          </p:cNvPr>
          <p:cNvSpPr>
            <a:spLocks noGrp="1"/>
          </p:cNvSpPr>
          <p:nvPr>
            <p:ph idx="1"/>
          </p:nvPr>
        </p:nvSpPr>
        <p:spPr/>
        <p:txBody>
          <a:bodyPr>
            <a:normAutofit/>
          </a:bodyPr>
          <a:lstStyle/>
          <a:p>
            <a:r>
              <a:rPr lang="lv-LV" sz="3600" dirty="0"/>
              <a:t>Visas neatbilstības vai pārkāpumus fiksēt ar aktu</a:t>
            </a:r>
          </a:p>
          <a:p>
            <a:r>
              <a:rPr lang="lv-LV" sz="3600" dirty="0"/>
              <a:t>Informēt darbinieku par pārkāpumu un dot iespēju tam paskaidrot pārkāpuma iemeslus</a:t>
            </a:r>
          </a:p>
          <a:p>
            <a:r>
              <a:rPr lang="lv-LV" sz="3600" dirty="0"/>
              <a:t>Disciplinārsodu noformēt rakstveidā</a:t>
            </a:r>
          </a:p>
        </p:txBody>
      </p:sp>
    </p:spTree>
    <p:extLst>
      <p:ext uri="{BB962C8B-B14F-4D97-AF65-F5344CB8AC3E}">
        <p14:creationId xmlns:p14="http://schemas.microsoft.com/office/powerpoint/2010/main" val="1648037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2B9D-A92D-417C-BBC8-B0440180B965}"/>
              </a:ext>
            </a:extLst>
          </p:cNvPr>
          <p:cNvSpPr>
            <a:spLocks noGrp="1"/>
          </p:cNvSpPr>
          <p:nvPr>
            <p:ph type="title"/>
          </p:nvPr>
        </p:nvSpPr>
        <p:spPr>
          <a:xfrm>
            <a:off x="1069848" y="484632"/>
            <a:ext cx="10058400" cy="255597"/>
          </a:xfrm>
        </p:spPr>
        <p:txBody>
          <a:bodyPr>
            <a:normAutofit fontScale="90000"/>
          </a:bodyPr>
          <a:lstStyle/>
          <a:p>
            <a:r>
              <a:rPr lang="lv-LV" dirty="0"/>
              <a:t>Uzņēmuma līgums</a:t>
            </a:r>
          </a:p>
        </p:txBody>
      </p:sp>
      <p:sp>
        <p:nvSpPr>
          <p:cNvPr id="3" name="Content Placeholder 2">
            <a:extLst>
              <a:ext uri="{FF2B5EF4-FFF2-40B4-BE49-F238E27FC236}">
                <a16:creationId xmlns:a16="http://schemas.microsoft.com/office/drawing/2014/main" id="{DD97F7A6-73A3-447F-B1A7-8652A08349C7}"/>
              </a:ext>
            </a:extLst>
          </p:cNvPr>
          <p:cNvSpPr>
            <a:spLocks noGrp="1"/>
          </p:cNvSpPr>
          <p:nvPr>
            <p:ph idx="1"/>
          </p:nvPr>
        </p:nvSpPr>
        <p:spPr>
          <a:xfrm>
            <a:off x="1069848" y="870857"/>
            <a:ext cx="10058400" cy="5301343"/>
          </a:xfrm>
        </p:spPr>
        <p:txBody>
          <a:bodyPr>
            <a:noAutofit/>
          </a:bodyPr>
          <a:lstStyle/>
          <a:p>
            <a:r>
              <a:rPr lang="lv-LV" sz="3600" dirty="0"/>
              <a:t>Uzņēmuma līgumam raksturīgs ir pieņemšanas-nodošanas akts, kurā tiek fiksēta pasūtījuma izpilde un tā pieņemšana, kas sevī ietver arī pasūtījuma izpildes kvalitātes pārbaudi.</a:t>
            </a:r>
          </a:p>
          <a:p>
            <a:pPr marL="0" indent="0">
              <a:buNone/>
            </a:pPr>
            <a:r>
              <a:rPr lang="lv-LV" sz="3600" i="1" dirty="0"/>
              <a:t>CL 1431.p. Akta parakstīšana, vienalga, vai tas attiecas uz pašu parakstītāju vai trešo personu, uzskatāma par piekrišanu šim aktam, ja tā saturs parakstītājam bijis zināms un ja viņam tajā tiesiskā darījumā, uz kuru akts attiecas, ir personīga interese un ierunas tiesība.</a:t>
            </a:r>
          </a:p>
          <a:p>
            <a:endParaRPr lang="lv-LV" sz="3600" dirty="0"/>
          </a:p>
        </p:txBody>
      </p:sp>
    </p:spTree>
    <p:extLst>
      <p:ext uri="{BB962C8B-B14F-4D97-AF65-F5344CB8AC3E}">
        <p14:creationId xmlns:p14="http://schemas.microsoft.com/office/powerpoint/2010/main" val="115396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lv-LV" sz="3600" dirty="0"/>
              <a:t>Uzņēmuma līgumā var iekļaut arī izmaksas par pasūtītāja mantas lietošanu, piemēram, nodrošināšana ar kancelejas piederumiem, kuras tiek ieturētas.</a:t>
            </a:r>
          </a:p>
          <a:p>
            <a:r>
              <a:rPr lang="lv-LV" sz="3600" dirty="0"/>
              <a:t>Galvenā atšķirība no darba līguma ir nevis darbs vispār, bet darba galarezultāta došana.</a:t>
            </a:r>
          </a:p>
          <a:p>
            <a:endParaRPr lang="ru-RU" dirty="0"/>
          </a:p>
        </p:txBody>
      </p:sp>
    </p:spTree>
    <p:extLst>
      <p:ext uri="{BB962C8B-B14F-4D97-AF65-F5344CB8AC3E}">
        <p14:creationId xmlns:p14="http://schemas.microsoft.com/office/powerpoint/2010/main" val="2403299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90B8B-C04D-4EE7-9E98-31DFCDF1EDAA}"/>
              </a:ext>
            </a:extLst>
          </p:cNvPr>
          <p:cNvSpPr>
            <a:spLocks noGrp="1"/>
          </p:cNvSpPr>
          <p:nvPr>
            <p:ph type="title"/>
          </p:nvPr>
        </p:nvSpPr>
        <p:spPr>
          <a:xfrm>
            <a:off x="1069848" y="164124"/>
            <a:ext cx="10058400" cy="989762"/>
          </a:xfrm>
        </p:spPr>
        <p:txBody>
          <a:bodyPr>
            <a:noAutofit/>
          </a:bodyPr>
          <a:lstStyle/>
          <a:p>
            <a:r>
              <a:rPr lang="lv-LV" sz="4400" dirty="0" err="1"/>
              <a:t>Autorlīgums</a:t>
            </a:r>
            <a:endParaRPr lang="lv-LV" sz="4400" dirty="0"/>
          </a:p>
        </p:txBody>
      </p:sp>
      <p:sp>
        <p:nvSpPr>
          <p:cNvPr id="3" name="Content Placeholder 2">
            <a:extLst>
              <a:ext uri="{FF2B5EF4-FFF2-40B4-BE49-F238E27FC236}">
                <a16:creationId xmlns:a16="http://schemas.microsoft.com/office/drawing/2014/main" id="{836ECB81-ECC8-4868-9F58-A997BF58C071}"/>
              </a:ext>
            </a:extLst>
          </p:cNvPr>
          <p:cNvSpPr>
            <a:spLocks noGrp="1"/>
          </p:cNvSpPr>
          <p:nvPr>
            <p:ph idx="1"/>
          </p:nvPr>
        </p:nvSpPr>
        <p:spPr>
          <a:xfrm>
            <a:off x="562708" y="1328057"/>
            <a:ext cx="10565540" cy="5260312"/>
          </a:xfrm>
        </p:spPr>
        <p:txBody>
          <a:bodyPr>
            <a:noAutofit/>
          </a:bodyPr>
          <a:lstStyle/>
          <a:p>
            <a:r>
              <a:rPr lang="lv-LV" sz="3600" dirty="0"/>
              <a:t>Autordarba izgatavošana, kā šī līguma mērķis</a:t>
            </a:r>
          </a:p>
          <a:p>
            <a:r>
              <a:rPr lang="lv-LV" sz="3600" dirty="0"/>
              <a:t>1) literārie darbi (grāmatas, brošūras, runas, datorprogrammas, lekcijas, aicinājumi, ziņojumi, sprediķi un citi līdzīga veida darbi);</a:t>
            </a:r>
          </a:p>
          <a:p>
            <a:r>
              <a:rPr lang="lv-LV" sz="3600" dirty="0"/>
              <a:t>2) dramatiskie un muzikāli dramatiskie darbi, scenāriji, audiovizuālu darbu literārie projekti;</a:t>
            </a:r>
          </a:p>
          <a:p>
            <a:r>
              <a:rPr lang="lv-LV" sz="3600" dirty="0"/>
              <a:t>3) horeogrāfiskie darbi un pantomīmas;</a:t>
            </a:r>
          </a:p>
          <a:p>
            <a:endParaRPr lang="lv-LV" sz="2400" dirty="0"/>
          </a:p>
        </p:txBody>
      </p:sp>
    </p:spTree>
    <p:extLst>
      <p:ext uri="{BB962C8B-B14F-4D97-AF65-F5344CB8AC3E}">
        <p14:creationId xmlns:p14="http://schemas.microsoft.com/office/powerpoint/2010/main" val="1658609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1539"/>
          </a:xfrm>
        </p:spPr>
        <p:txBody>
          <a:bodyPr>
            <a:normAutofit fontScale="90000"/>
          </a:bodyPr>
          <a:lstStyle/>
          <a:p>
            <a:endParaRPr lang="lv-LV" dirty="0"/>
          </a:p>
        </p:txBody>
      </p:sp>
      <p:sp>
        <p:nvSpPr>
          <p:cNvPr id="3" name="Content Placeholder 2"/>
          <p:cNvSpPr>
            <a:spLocks noGrp="1"/>
          </p:cNvSpPr>
          <p:nvPr>
            <p:ph idx="1"/>
          </p:nvPr>
        </p:nvSpPr>
        <p:spPr>
          <a:xfrm>
            <a:off x="1069848" y="1023257"/>
            <a:ext cx="10058400" cy="5148943"/>
          </a:xfrm>
        </p:spPr>
        <p:txBody>
          <a:bodyPr>
            <a:normAutofit lnSpcReduction="10000"/>
          </a:bodyPr>
          <a:lstStyle/>
          <a:p>
            <a:r>
              <a:rPr lang="lv-LV" sz="3600" dirty="0"/>
              <a:t>4) muzikālie darbi ar tekstu vai bez tā;</a:t>
            </a:r>
          </a:p>
          <a:p>
            <a:r>
              <a:rPr lang="lv-LV" sz="3600" dirty="0"/>
              <a:t>5) audiovizuālie darbi;</a:t>
            </a:r>
          </a:p>
          <a:p>
            <a:r>
              <a:rPr lang="lv-LV" sz="3600" dirty="0"/>
              <a:t>6) zīmējumi, glezniecības, tēlniecības un grafikas darbi un citi mākslas darbi;</a:t>
            </a:r>
          </a:p>
          <a:p>
            <a:r>
              <a:rPr lang="lv-LV" sz="3600" dirty="0"/>
              <a:t>7) lietišķās mākslas darbi, dekorācijas un scenogrāfijas darbi;</a:t>
            </a:r>
          </a:p>
          <a:p>
            <a:r>
              <a:rPr lang="lv-LV" sz="3600" dirty="0"/>
              <a:t>8) dizaina darbi;</a:t>
            </a:r>
          </a:p>
          <a:p>
            <a:r>
              <a:rPr lang="lv-LV" sz="3600" dirty="0"/>
              <a:t>9) fotogrāfiskie darbi un darbi, kas izpildīti fotogrāfijai līdzīgā veidā;</a:t>
            </a:r>
          </a:p>
          <a:p>
            <a:endParaRPr lang="lv-LV" sz="3600" dirty="0"/>
          </a:p>
          <a:p>
            <a:endParaRPr lang="lv-LV" sz="3600" dirty="0"/>
          </a:p>
        </p:txBody>
      </p:sp>
    </p:spTree>
    <p:extLst>
      <p:ext uri="{BB962C8B-B14F-4D97-AF65-F5344CB8AC3E}">
        <p14:creationId xmlns:p14="http://schemas.microsoft.com/office/powerpoint/2010/main" val="1644794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33754"/>
            <a:ext cx="10058400" cy="6032360"/>
          </a:xfrm>
        </p:spPr>
        <p:txBody>
          <a:bodyPr>
            <a:normAutofit/>
          </a:bodyPr>
          <a:lstStyle/>
          <a:p>
            <a:r>
              <a:rPr lang="lv-LV" sz="3600" dirty="0"/>
              <a:t>10) celtņu, būvju, arhitektūras darbu skices, meti, projekti un celtņu un būvju risinājumi, citi arhitektūras darinājumi, pilsētbūvniecības darbi un dārzu un parku projekti un risinājumi, kā arī pilnīgi vai daļēji uzceltas būves un realizētie pilsētbūvniecības vai ainavu objekti;</a:t>
            </a:r>
          </a:p>
          <a:p>
            <a:r>
              <a:rPr lang="lv-LV" sz="3600" dirty="0"/>
              <a:t>11) ģeogrāfiskās kartes, plāni, skices, plastiskie darbi, kas attiecas uz ģeogrāfiju, topogrāfiju un citām zinātnēm;</a:t>
            </a:r>
          </a:p>
          <a:p>
            <a:r>
              <a:rPr lang="lv-LV" sz="3600" dirty="0"/>
              <a:t>12) citi autoru darbi.</a:t>
            </a:r>
            <a:endParaRPr lang="en-US" sz="3600" dirty="0"/>
          </a:p>
          <a:p>
            <a:endParaRPr lang="ru-RU" dirty="0"/>
          </a:p>
        </p:txBody>
      </p:sp>
    </p:spTree>
    <p:extLst>
      <p:ext uri="{BB962C8B-B14F-4D97-AF65-F5344CB8AC3E}">
        <p14:creationId xmlns:p14="http://schemas.microsoft.com/office/powerpoint/2010/main" val="371259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E828105-7316-7E1A-B93A-A2238C39EB53}"/>
              </a:ext>
            </a:extLst>
          </p:cNvPr>
          <p:cNvSpPr>
            <a:spLocks noGrp="1"/>
          </p:cNvSpPr>
          <p:nvPr>
            <p:ph type="title"/>
          </p:nvPr>
        </p:nvSpPr>
        <p:spPr/>
        <p:txBody>
          <a:bodyPr/>
          <a:lstStyle/>
          <a:p>
            <a:r>
              <a:rPr lang="lv-LV" dirty="0"/>
              <a:t>Grozījumi MK noteikumos Nr. 981</a:t>
            </a:r>
          </a:p>
        </p:txBody>
      </p:sp>
      <p:sp>
        <p:nvSpPr>
          <p:cNvPr id="3" name="Satura vietturis 2">
            <a:extLst>
              <a:ext uri="{FF2B5EF4-FFF2-40B4-BE49-F238E27FC236}">
                <a16:creationId xmlns:a16="http://schemas.microsoft.com/office/drawing/2014/main" id="{A1FD7B4A-5F01-465C-A1EC-4B0C524010F2}"/>
              </a:ext>
            </a:extLst>
          </p:cNvPr>
          <p:cNvSpPr>
            <a:spLocks noGrp="1"/>
          </p:cNvSpPr>
          <p:nvPr>
            <p:ph idx="1"/>
          </p:nvPr>
        </p:nvSpPr>
        <p:spPr/>
        <p:txBody>
          <a:bodyPr>
            <a:normAutofit/>
          </a:bodyPr>
          <a:lstStyle/>
          <a:p>
            <a:pPr algn="just"/>
            <a:r>
              <a:rPr lang="lv-LV" dirty="0"/>
              <a:t>2023. gada 5. septembrī tika pieņemti grozījumi MK noteikumos Nr.981 «Bērnu nometņu organizēšanas un darbības kārtību»</a:t>
            </a:r>
          </a:p>
          <a:p>
            <a:pPr algn="just"/>
            <a:r>
              <a:rPr lang="lv-LV" dirty="0"/>
              <a:t>Grozījumu mērķis - precizēt un atvieglot bērnu nometņu organizēšanas un vadīšanas procesu sadarbībā ar iesaistītajām iestādēm Valsts ugunsdzēsības un glābšanas dienestu, Veselības inspekciju, nometņu organizētājiem un nometņu vadītājiem.</a:t>
            </a:r>
          </a:p>
          <a:p>
            <a:pPr algn="just"/>
            <a:r>
              <a:rPr lang="lv-LV" dirty="0"/>
              <a:t>Kam pievērst uzmanību:</a:t>
            </a:r>
          </a:p>
          <a:p>
            <a:pPr lvl="1" algn="just"/>
            <a:r>
              <a:rPr lang="lv-LV" dirty="0"/>
              <a:t>POZITĪVS atzinums</a:t>
            </a:r>
          </a:p>
          <a:p>
            <a:pPr lvl="1" algn="just"/>
            <a:r>
              <a:rPr lang="lv-LV" dirty="0"/>
              <a:t>Akreditētās profesionālās ievirzes sporta izglītības iestādes audzēkņi</a:t>
            </a:r>
          </a:p>
          <a:p>
            <a:pPr lvl="1" algn="just"/>
            <a:r>
              <a:rPr lang="lv-LV" dirty="0"/>
              <a:t>Info reģistrācija tīmekļvietnē</a:t>
            </a:r>
          </a:p>
          <a:p>
            <a:pPr lvl="1" algn="just"/>
            <a:r>
              <a:rPr lang="lv-LV" dirty="0"/>
              <a:t>Likumisko pārstāvju apliecinājums, ka sniegtā informācija ir patiesa</a:t>
            </a:r>
          </a:p>
          <a:p>
            <a:pPr lvl="1" algn="just"/>
            <a:r>
              <a:rPr lang="lv-LV" dirty="0"/>
              <a:t>Ģimenes ārsta izziņas nav nepieciešamas</a:t>
            </a:r>
          </a:p>
          <a:p>
            <a:pPr algn="just"/>
            <a:endParaRPr lang="lv-LV" dirty="0"/>
          </a:p>
        </p:txBody>
      </p:sp>
    </p:spTree>
    <p:extLst>
      <p:ext uri="{BB962C8B-B14F-4D97-AF65-F5344CB8AC3E}">
        <p14:creationId xmlns:p14="http://schemas.microsoft.com/office/powerpoint/2010/main" val="2944464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1C8F-A787-446D-A007-23CA48A8ED82}"/>
              </a:ext>
            </a:extLst>
          </p:cNvPr>
          <p:cNvSpPr>
            <a:spLocks noGrp="1"/>
          </p:cNvSpPr>
          <p:nvPr>
            <p:ph type="title"/>
          </p:nvPr>
        </p:nvSpPr>
        <p:spPr>
          <a:xfrm>
            <a:off x="1069848" y="484632"/>
            <a:ext cx="10058400" cy="451539"/>
          </a:xfrm>
        </p:spPr>
        <p:txBody>
          <a:bodyPr>
            <a:normAutofit fontScale="90000"/>
          </a:bodyPr>
          <a:lstStyle/>
          <a:p>
            <a:r>
              <a:rPr lang="lv-LV" dirty="0"/>
              <a:t>Līgums par uzņemšanu nometnē</a:t>
            </a:r>
          </a:p>
        </p:txBody>
      </p:sp>
      <p:sp>
        <p:nvSpPr>
          <p:cNvPr id="3" name="Content Placeholder 2">
            <a:extLst>
              <a:ext uri="{FF2B5EF4-FFF2-40B4-BE49-F238E27FC236}">
                <a16:creationId xmlns:a16="http://schemas.microsoft.com/office/drawing/2014/main" id="{FA6EA13B-61AF-4A0B-A370-6DA38E8B36CA}"/>
              </a:ext>
            </a:extLst>
          </p:cNvPr>
          <p:cNvSpPr>
            <a:spLocks noGrp="1"/>
          </p:cNvSpPr>
          <p:nvPr>
            <p:ph idx="1"/>
          </p:nvPr>
        </p:nvSpPr>
        <p:spPr>
          <a:xfrm>
            <a:off x="1069848" y="936171"/>
            <a:ext cx="10058400" cy="5693229"/>
          </a:xfrm>
        </p:spPr>
        <p:txBody>
          <a:bodyPr>
            <a:noAutofit/>
          </a:bodyPr>
          <a:lstStyle/>
          <a:p>
            <a:pPr>
              <a:buFont typeface="Arial" charset="0"/>
              <a:buChar char="•"/>
            </a:pPr>
            <a:r>
              <a:rPr lang="lv-LV" altLang="lv-LV" sz="3600" dirty="0">
                <a:ea typeface="MS PGothic" pitchFamily="34" charset="-128"/>
              </a:rPr>
              <a:t>Līguma puses</a:t>
            </a:r>
          </a:p>
          <a:p>
            <a:pPr>
              <a:buFont typeface="Arial" charset="0"/>
              <a:buChar char="•"/>
            </a:pPr>
            <a:r>
              <a:rPr lang="lv-LV" altLang="lv-LV" sz="3600" dirty="0">
                <a:ea typeface="MS PGothic" pitchFamily="34" charset="-128"/>
              </a:rPr>
              <a:t>Līguma priekšmeta definējums</a:t>
            </a:r>
          </a:p>
          <a:p>
            <a:pPr>
              <a:buFont typeface="Arial" charset="0"/>
              <a:buChar char="•"/>
            </a:pPr>
            <a:r>
              <a:rPr lang="lv-LV" altLang="lv-LV" sz="3600" dirty="0">
                <a:ea typeface="MS PGothic" pitchFamily="34" charset="-128"/>
              </a:rPr>
              <a:t>Pušu pienākumi</a:t>
            </a:r>
          </a:p>
          <a:p>
            <a:pPr>
              <a:buFont typeface="Arial" charset="0"/>
              <a:buChar char="•"/>
            </a:pPr>
            <a:r>
              <a:rPr lang="lv-LV" altLang="lv-LV" sz="3600" dirty="0">
                <a:ea typeface="MS PGothic" pitchFamily="34" charset="-128"/>
              </a:rPr>
              <a:t>Sasaiste ar aptaujas lapu</a:t>
            </a:r>
          </a:p>
          <a:p>
            <a:pPr>
              <a:buFont typeface="Arial" charset="0"/>
              <a:buChar char="•"/>
            </a:pPr>
            <a:r>
              <a:rPr lang="lv-LV" altLang="lv-LV" sz="3600" dirty="0">
                <a:ea typeface="MS PGothic" pitchFamily="34" charset="-128"/>
              </a:rPr>
              <a:t>Aptaujas lapā pievērst uzmanību</a:t>
            </a:r>
          </a:p>
          <a:p>
            <a:pPr lvl="1">
              <a:buFont typeface="Arial" charset="0"/>
              <a:buChar char="•"/>
            </a:pPr>
            <a:r>
              <a:rPr lang="lv-LV" altLang="lv-LV" sz="3600" dirty="0">
                <a:ea typeface="MS PGothic" pitchFamily="34" charset="-128"/>
              </a:rPr>
              <a:t>Svarīgā informācija</a:t>
            </a:r>
          </a:p>
          <a:p>
            <a:pPr lvl="1">
              <a:buFont typeface="Arial" charset="0"/>
              <a:buChar char="•"/>
            </a:pPr>
            <a:r>
              <a:rPr lang="lv-LV" altLang="lv-LV" sz="3600" dirty="0">
                <a:ea typeface="MS PGothic" pitchFamily="34" charset="-128"/>
              </a:rPr>
              <a:t>Paraksts un atšifrējums</a:t>
            </a:r>
          </a:p>
          <a:p>
            <a:pPr lvl="1">
              <a:buFont typeface="Arial" charset="0"/>
              <a:buChar char="•"/>
            </a:pPr>
            <a:r>
              <a:rPr lang="lv-LV" altLang="lv-LV" sz="3600" dirty="0">
                <a:ea typeface="MS PGothic" pitchFamily="34" charset="-128"/>
              </a:rPr>
              <a:t>Iespēja papildināt aptaujas lapu ar papildus informāciju</a:t>
            </a:r>
          </a:p>
          <a:p>
            <a:endParaRPr lang="lv-LV" sz="3200" dirty="0"/>
          </a:p>
        </p:txBody>
      </p:sp>
    </p:spTree>
    <p:extLst>
      <p:ext uri="{BB962C8B-B14F-4D97-AF65-F5344CB8AC3E}">
        <p14:creationId xmlns:p14="http://schemas.microsoft.com/office/powerpoint/2010/main" val="3491887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F11B8-9F58-4EAA-8494-89FF3909D09C}"/>
              </a:ext>
            </a:extLst>
          </p:cNvPr>
          <p:cNvSpPr>
            <a:spLocks noGrp="1"/>
          </p:cNvSpPr>
          <p:nvPr>
            <p:ph type="title"/>
          </p:nvPr>
        </p:nvSpPr>
        <p:spPr>
          <a:xfrm>
            <a:off x="1069848" y="484632"/>
            <a:ext cx="10058400" cy="865197"/>
          </a:xfrm>
        </p:spPr>
        <p:txBody>
          <a:bodyPr/>
          <a:lstStyle/>
          <a:p>
            <a:r>
              <a:rPr lang="lv-LV" dirty="0"/>
              <a:t>Disciplinēšanas kārtība</a:t>
            </a:r>
            <a:endParaRPr lang="en-US" dirty="0"/>
          </a:p>
        </p:txBody>
      </p:sp>
      <p:sp>
        <p:nvSpPr>
          <p:cNvPr id="3" name="Content Placeholder 2">
            <a:extLst>
              <a:ext uri="{FF2B5EF4-FFF2-40B4-BE49-F238E27FC236}">
                <a16:creationId xmlns:a16="http://schemas.microsoft.com/office/drawing/2014/main" id="{E371BBDD-45F0-4260-A5A9-892A024BA6AC}"/>
              </a:ext>
            </a:extLst>
          </p:cNvPr>
          <p:cNvSpPr>
            <a:spLocks noGrp="1"/>
          </p:cNvSpPr>
          <p:nvPr>
            <p:ph idx="1"/>
          </p:nvPr>
        </p:nvSpPr>
        <p:spPr>
          <a:xfrm>
            <a:off x="1069848" y="1240971"/>
            <a:ext cx="10058400" cy="4931229"/>
          </a:xfrm>
        </p:spPr>
        <p:txBody>
          <a:bodyPr>
            <a:normAutofit/>
          </a:bodyPr>
          <a:lstStyle/>
          <a:p>
            <a:r>
              <a:rPr lang="lv-LV" sz="3600" dirty="0"/>
              <a:t>Svarīgi skaidri noteikt nosacījumus un veicamo darbību kopumu, kurus Jūs veiksiet un kuriem tiks pakļauti nometnes dalībnieki</a:t>
            </a:r>
          </a:p>
          <a:p>
            <a:r>
              <a:rPr lang="lv-LV" sz="3600" dirty="0"/>
              <a:t>Disciplinēšanu veicam vairākos līmeņos, no vieglākā pakāpeniski pārejot līdz smagākajām sekām, dalībnieka atskaitīšana no nometnes</a:t>
            </a:r>
            <a:endParaRPr lang="en-US" sz="3600" dirty="0"/>
          </a:p>
        </p:txBody>
      </p:sp>
    </p:spTree>
    <p:extLst>
      <p:ext uri="{BB962C8B-B14F-4D97-AF65-F5344CB8AC3E}">
        <p14:creationId xmlns:p14="http://schemas.microsoft.com/office/powerpoint/2010/main" val="3882792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48D3-9B31-40BE-9FF4-9C479FD6D0D1}"/>
              </a:ext>
            </a:extLst>
          </p:cNvPr>
          <p:cNvSpPr>
            <a:spLocks noGrp="1"/>
          </p:cNvSpPr>
          <p:nvPr>
            <p:ph type="title"/>
          </p:nvPr>
        </p:nvSpPr>
        <p:spPr/>
        <p:txBody>
          <a:bodyPr/>
          <a:lstStyle/>
          <a:p>
            <a:r>
              <a:rPr lang="lv-LV" dirty="0"/>
              <a:t>Papildu nosacījumi</a:t>
            </a:r>
            <a:endParaRPr lang="en-US" dirty="0"/>
          </a:p>
        </p:txBody>
      </p:sp>
      <p:sp>
        <p:nvSpPr>
          <p:cNvPr id="3" name="Content Placeholder 2">
            <a:extLst>
              <a:ext uri="{FF2B5EF4-FFF2-40B4-BE49-F238E27FC236}">
                <a16:creationId xmlns:a16="http://schemas.microsoft.com/office/drawing/2014/main" id="{074D4E03-BA5A-4CF9-A8B5-5387AF0A0771}"/>
              </a:ext>
            </a:extLst>
          </p:cNvPr>
          <p:cNvSpPr>
            <a:spLocks noGrp="1"/>
          </p:cNvSpPr>
          <p:nvPr>
            <p:ph idx="1"/>
          </p:nvPr>
        </p:nvSpPr>
        <p:spPr>
          <a:xfrm>
            <a:off x="1069848" y="1632857"/>
            <a:ext cx="10058400" cy="4539343"/>
          </a:xfrm>
        </p:spPr>
        <p:txBody>
          <a:bodyPr>
            <a:normAutofit/>
          </a:bodyPr>
          <a:lstStyle/>
          <a:p>
            <a:r>
              <a:rPr lang="lv-LV" sz="3600" dirty="0"/>
              <a:t>Personas datu aizsardzības pasākumi</a:t>
            </a:r>
          </a:p>
          <a:p>
            <a:r>
              <a:rPr lang="lv-LV" sz="3600" dirty="0"/>
              <a:t>Atļaujas noformēšana bērnu personas datu apstrādei</a:t>
            </a:r>
          </a:p>
          <a:p>
            <a:r>
              <a:rPr lang="lv-LV" sz="3600" dirty="0"/>
              <a:t>Iegūto personas datu izmantošanas nosacījumi</a:t>
            </a:r>
          </a:p>
          <a:p>
            <a:r>
              <a:rPr lang="lv-LV" sz="3600" dirty="0"/>
              <a:t>Uzticības personu loka noteikšana jeb identificēšana</a:t>
            </a:r>
            <a:endParaRPr lang="en-US" sz="3600" dirty="0"/>
          </a:p>
        </p:txBody>
      </p:sp>
    </p:spTree>
    <p:extLst>
      <p:ext uri="{BB962C8B-B14F-4D97-AF65-F5344CB8AC3E}">
        <p14:creationId xmlns:p14="http://schemas.microsoft.com/office/powerpoint/2010/main" val="2138824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3CF9-3C35-45E5-A7B5-3E0441AE0F2F}"/>
              </a:ext>
            </a:extLst>
          </p:cNvPr>
          <p:cNvSpPr>
            <a:spLocks noGrp="1"/>
          </p:cNvSpPr>
          <p:nvPr>
            <p:ph type="title"/>
          </p:nvPr>
        </p:nvSpPr>
        <p:spPr>
          <a:xfrm>
            <a:off x="1069848" y="484633"/>
            <a:ext cx="10058400" cy="558722"/>
          </a:xfrm>
        </p:spPr>
        <p:txBody>
          <a:bodyPr>
            <a:normAutofit fontScale="90000"/>
          </a:bodyPr>
          <a:lstStyle/>
          <a:p>
            <a:r>
              <a:rPr lang="lv-LV" dirty="0"/>
              <a:t>Līgums par brīvprātīgo darbu</a:t>
            </a:r>
          </a:p>
        </p:txBody>
      </p:sp>
      <p:sp>
        <p:nvSpPr>
          <p:cNvPr id="3" name="Content Placeholder 2">
            <a:extLst>
              <a:ext uri="{FF2B5EF4-FFF2-40B4-BE49-F238E27FC236}">
                <a16:creationId xmlns:a16="http://schemas.microsoft.com/office/drawing/2014/main" id="{686EDCE3-3396-4BC0-B034-B3E76B2BB797}"/>
              </a:ext>
            </a:extLst>
          </p:cNvPr>
          <p:cNvSpPr>
            <a:spLocks noGrp="1"/>
          </p:cNvSpPr>
          <p:nvPr>
            <p:ph idx="1"/>
          </p:nvPr>
        </p:nvSpPr>
        <p:spPr>
          <a:xfrm>
            <a:off x="621323" y="1348154"/>
            <a:ext cx="10495202" cy="4917831"/>
          </a:xfrm>
        </p:spPr>
        <p:txBody>
          <a:bodyPr>
            <a:noAutofit/>
          </a:bodyPr>
          <a:lstStyle/>
          <a:p>
            <a:r>
              <a:rPr lang="lv-LV" sz="3600" dirty="0"/>
              <a:t>Brīvprātīgais darbs ir organizēts un uz labas gribas pamata veikts fiziskās personas fizisks vai intelektuāls bezatlīdzības darbs sabiedrības labā.</a:t>
            </a:r>
          </a:p>
          <a:p>
            <a:endParaRPr lang="lv-LV" sz="3600" dirty="0"/>
          </a:p>
          <a:p>
            <a:r>
              <a:rPr lang="lv-LV" sz="3600" dirty="0"/>
              <a:t>Brīvprātīgo darbu ir tiesīgas organizēt:</a:t>
            </a:r>
          </a:p>
          <a:p>
            <a:pPr marL="0" indent="0">
              <a:buNone/>
            </a:pPr>
            <a:r>
              <a:rPr lang="lv-LV" sz="3600" dirty="0"/>
              <a:t>1) biedrības un nodibinājumi, tajā skaitā arodbiedrības un to apvienības;</a:t>
            </a:r>
          </a:p>
          <a:p>
            <a:endParaRPr lang="lv-LV" sz="2800" dirty="0"/>
          </a:p>
        </p:txBody>
      </p:sp>
    </p:spTree>
    <p:extLst>
      <p:ext uri="{BB962C8B-B14F-4D97-AF65-F5344CB8AC3E}">
        <p14:creationId xmlns:p14="http://schemas.microsoft.com/office/powerpoint/2010/main" val="4151394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Līgums par brīvprātīgo darbu</a:t>
            </a:r>
          </a:p>
        </p:txBody>
      </p:sp>
      <p:sp>
        <p:nvSpPr>
          <p:cNvPr id="3" name="Content Placeholder 2"/>
          <p:cNvSpPr>
            <a:spLocks noGrp="1"/>
          </p:cNvSpPr>
          <p:nvPr>
            <p:ph idx="1"/>
          </p:nvPr>
        </p:nvSpPr>
        <p:spPr/>
        <p:txBody>
          <a:bodyPr/>
          <a:lstStyle/>
          <a:p>
            <a:pPr marL="0" indent="0">
              <a:buNone/>
            </a:pPr>
            <a:r>
              <a:rPr lang="lv-LV" sz="3600" dirty="0"/>
              <a:t>2) valsts un pašvaldību iestādes;</a:t>
            </a:r>
          </a:p>
          <a:p>
            <a:pPr marL="0" indent="0">
              <a:buNone/>
            </a:pPr>
            <a:r>
              <a:rPr lang="lv-LV" sz="3600" dirty="0"/>
              <a:t>3) politiskās partijas un to apvienības.</a:t>
            </a:r>
          </a:p>
          <a:p>
            <a:r>
              <a:rPr lang="lv-LV" sz="3600" dirty="0"/>
              <a:t>Nosacījumi līdzīgi kā darba līguma gadījumā</a:t>
            </a:r>
          </a:p>
          <a:p>
            <a:r>
              <a:rPr lang="lv-LV" sz="3600" dirty="0"/>
              <a:t>Līguma forma</a:t>
            </a:r>
          </a:p>
          <a:p>
            <a:r>
              <a:rPr lang="lv-LV" sz="3600" dirty="0"/>
              <a:t>Galvenie nosacījumi</a:t>
            </a:r>
          </a:p>
          <a:p>
            <a:r>
              <a:rPr lang="lv-LV" sz="3600" dirty="0"/>
              <a:t>www.brivpratigie.lv</a:t>
            </a:r>
          </a:p>
          <a:p>
            <a:endParaRPr lang="lv-LV" dirty="0"/>
          </a:p>
        </p:txBody>
      </p:sp>
    </p:spTree>
    <p:extLst>
      <p:ext uri="{BB962C8B-B14F-4D97-AF65-F5344CB8AC3E}">
        <p14:creationId xmlns:p14="http://schemas.microsoft.com/office/powerpoint/2010/main" val="2645602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D9E7-5F4B-4637-8F91-0C643441F816}"/>
              </a:ext>
            </a:extLst>
          </p:cNvPr>
          <p:cNvSpPr>
            <a:spLocks noGrp="1"/>
          </p:cNvSpPr>
          <p:nvPr>
            <p:ph type="title"/>
          </p:nvPr>
        </p:nvSpPr>
        <p:spPr/>
        <p:txBody>
          <a:bodyPr/>
          <a:lstStyle/>
          <a:p>
            <a:r>
              <a:rPr lang="lv-LV" dirty="0"/>
              <a:t>Nomas līgums</a:t>
            </a:r>
            <a:endParaRPr lang="en-US" dirty="0"/>
          </a:p>
        </p:txBody>
      </p:sp>
      <p:sp>
        <p:nvSpPr>
          <p:cNvPr id="3" name="Content Placeholder 2">
            <a:extLst>
              <a:ext uri="{FF2B5EF4-FFF2-40B4-BE49-F238E27FC236}">
                <a16:creationId xmlns:a16="http://schemas.microsoft.com/office/drawing/2014/main" id="{328134C4-E557-483D-99B5-CB9FCFA52318}"/>
              </a:ext>
            </a:extLst>
          </p:cNvPr>
          <p:cNvSpPr>
            <a:spLocks noGrp="1"/>
          </p:cNvSpPr>
          <p:nvPr>
            <p:ph idx="1"/>
          </p:nvPr>
        </p:nvSpPr>
        <p:spPr/>
        <p:txBody>
          <a:bodyPr>
            <a:normAutofit/>
          </a:bodyPr>
          <a:lstStyle/>
          <a:p>
            <a:r>
              <a:rPr lang="lv-LV" sz="3600" dirty="0"/>
              <a:t>Nosacījumi</a:t>
            </a:r>
          </a:p>
          <a:p>
            <a:r>
              <a:rPr lang="lv-LV" sz="3600" dirty="0"/>
              <a:t>Termiņi</a:t>
            </a:r>
          </a:p>
          <a:p>
            <a:r>
              <a:rPr lang="lv-LV" sz="3600" dirty="0"/>
              <a:t>Atbilstības novērtējums un nodrošinājums</a:t>
            </a:r>
            <a:endParaRPr lang="en-US" sz="3600" dirty="0"/>
          </a:p>
        </p:txBody>
      </p:sp>
    </p:spTree>
    <p:extLst>
      <p:ext uri="{BB962C8B-B14F-4D97-AF65-F5344CB8AC3E}">
        <p14:creationId xmlns:p14="http://schemas.microsoft.com/office/powerpoint/2010/main" val="3645965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2AD1-2B2A-4217-A195-28C7518746C7}"/>
              </a:ext>
            </a:extLst>
          </p:cNvPr>
          <p:cNvSpPr>
            <a:spLocks noGrp="1"/>
          </p:cNvSpPr>
          <p:nvPr>
            <p:ph type="title"/>
          </p:nvPr>
        </p:nvSpPr>
        <p:spPr/>
        <p:txBody>
          <a:bodyPr/>
          <a:lstStyle/>
          <a:p>
            <a:r>
              <a:rPr lang="lv-LV" dirty="0"/>
              <a:t>Nometnes dokumentācija</a:t>
            </a:r>
            <a:endParaRPr lang="en-US" dirty="0"/>
          </a:p>
        </p:txBody>
      </p:sp>
      <p:sp>
        <p:nvSpPr>
          <p:cNvPr id="3" name="Content Placeholder 2">
            <a:extLst>
              <a:ext uri="{FF2B5EF4-FFF2-40B4-BE49-F238E27FC236}">
                <a16:creationId xmlns:a16="http://schemas.microsoft.com/office/drawing/2014/main" id="{49D0794C-153D-4DB2-8B13-662F19FCA14A}"/>
              </a:ext>
            </a:extLst>
          </p:cNvPr>
          <p:cNvSpPr>
            <a:spLocks noGrp="1"/>
          </p:cNvSpPr>
          <p:nvPr>
            <p:ph idx="1"/>
          </p:nvPr>
        </p:nvSpPr>
        <p:spPr/>
        <p:txBody>
          <a:bodyPr>
            <a:normAutofit/>
          </a:bodyPr>
          <a:lstStyle/>
          <a:p>
            <a:r>
              <a:rPr lang="lv-LV" sz="3600" dirty="0"/>
              <a:t>Nometnes programma</a:t>
            </a:r>
          </a:p>
          <a:p>
            <a:r>
              <a:rPr lang="lv-LV" sz="3600" dirty="0"/>
              <a:t>Nometnes darba kārtība</a:t>
            </a:r>
          </a:p>
          <a:p>
            <a:r>
              <a:rPr lang="lv-LV" sz="3600" dirty="0"/>
              <a:t>Drošības noteikumi</a:t>
            </a:r>
          </a:p>
          <a:p>
            <a:r>
              <a:rPr lang="lv-LV" sz="3600" dirty="0"/>
              <a:t>Nometnes iekšējās kārtības noteikumi</a:t>
            </a:r>
          </a:p>
        </p:txBody>
      </p:sp>
    </p:spTree>
    <p:extLst>
      <p:ext uri="{BB962C8B-B14F-4D97-AF65-F5344CB8AC3E}">
        <p14:creationId xmlns:p14="http://schemas.microsoft.com/office/powerpoint/2010/main" val="1568122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488A-5FDF-40BC-9126-8CA88FFDEC18}"/>
              </a:ext>
            </a:extLst>
          </p:cNvPr>
          <p:cNvSpPr>
            <a:spLocks noGrp="1"/>
          </p:cNvSpPr>
          <p:nvPr>
            <p:ph type="title"/>
          </p:nvPr>
        </p:nvSpPr>
        <p:spPr>
          <a:xfrm>
            <a:off x="855359" y="2189255"/>
            <a:ext cx="10058400" cy="1609344"/>
          </a:xfrm>
        </p:spPr>
        <p:txBody>
          <a:bodyPr>
            <a:normAutofit fontScale="90000"/>
          </a:bodyPr>
          <a:lstStyle/>
          <a:p>
            <a:pPr algn="ctr"/>
            <a:r>
              <a:rPr lang="lv-LV" dirty="0"/>
              <a:t>Pateicos par uzmanību!</a:t>
            </a:r>
            <a:br>
              <a:rPr lang="lv-LV" dirty="0"/>
            </a:br>
            <a:r>
              <a:rPr lang="lv-LV" dirty="0"/>
              <a:t>Veiksmi un izdošanos bērnu nometņu organizācijā!</a:t>
            </a:r>
          </a:p>
        </p:txBody>
      </p:sp>
    </p:spTree>
    <p:extLst>
      <p:ext uri="{BB962C8B-B14F-4D97-AF65-F5344CB8AC3E}">
        <p14:creationId xmlns:p14="http://schemas.microsoft.com/office/powerpoint/2010/main" val="9166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453B6-3D90-411D-81AB-3609EFC54DCB}"/>
              </a:ext>
            </a:extLst>
          </p:cNvPr>
          <p:cNvSpPr>
            <a:spLocks noGrp="1"/>
          </p:cNvSpPr>
          <p:nvPr>
            <p:ph type="title"/>
          </p:nvPr>
        </p:nvSpPr>
        <p:spPr>
          <a:xfrm>
            <a:off x="1069848" y="105508"/>
            <a:ext cx="10058400" cy="703384"/>
          </a:xfrm>
        </p:spPr>
        <p:txBody>
          <a:bodyPr>
            <a:normAutofit fontScale="90000"/>
          </a:bodyPr>
          <a:lstStyle/>
          <a:p>
            <a:r>
              <a:rPr lang="lv-LV" dirty="0"/>
              <a:t>Administratīvā atbildība</a:t>
            </a:r>
          </a:p>
        </p:txBody>
      </p:sp>
      <p:sp>
        <p:nvSpPr>
          <p:cNvPr id="3" name="Content Placeholder 2">
            <a:extLst>
              <a:ext uri="{FF2B5EF4-FFF2-40B4-BE49-F238E27FC236}">
                <a16:creationId xmlns:a16="http://schemas.microsoft.com/office/drawing/2014/main" id="{93DFFEC0-DD62-4A49-8C3F-158A9FF869E0}"/>
              </a:ext>
            </a:extLst>
          </p:cNvPr>
          <p:cNvSpPr>
            <a:spLocks noGrp="1"/>
          </p:cNvSpPr>
          <p:nvPr>
            <p:ph idx="1"/>
          </p:nvPr>
        </p:nvSpPr>
        <p:spPr>
          <a:xfrm>
            <a:off x="1069848" y="808892"/>
            <a:ext cx="10058400" cy="5363308"/>
          </a:xfrm>
        </p:spPr>
        <p:txBody>
          <a:bodyPr>
            <a:normAutofit/>
          </a:bodyPr>
          <a:lstStyle/>
          <a:p>
            <a:r>
              <a:rPr lang="lv-LV" sz="3600" dirty="0"/>
              <a:t>Administratīvās atbildības likums stājās spēkā 01.07.2020.</a:t>
            </a:r>
          </a:p>
          <a:p>
            <a:r>
              <a:rPr lang="lv-LV" sz="3600" dirty="0"/>
              <a:t>Spēku zaudē Latvijas administratīvo pārkāpumu kodekss</a:t>
            </a:r>
          </a:p>
          <a:p>
            <a:r>
              <a:rPr lang="lv-LV" sz="3600" dirty="0"/>
              <a:t>Saistošie normatīvie akti:</a:t>
            </a:r>
          </a:p>
          <a:p>
            <a:pPr lvl="1"/>
            <a:r>
              <a:rPr lang="lv-LV" sz="3400" dirty="0"/>
              <a:t>Bērnu tiesību aizsardzības likums</a:t>
            </a:r>
          </a:p>
          <a:p>
            <a:pPr lvl="1"/>
            <a:r>
              <a:rPr lang="lv-LV" sz="3400" dirty="0"/>
              <a:t>Izglītības likums</a:t>
            </a:r>
          </a:p>
        </p:txBody>
      </p:sp>
    </p:spTree>
    <p:extLst>
      <p:ext uri="{BB962C8B-B14F-4D97-AF65-F5344CB8AC3E}">
        <p14:creationId xmlns:p14="http://schemas.microsoft.com/office/powerpoint/2010/main" val="125645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212054"/>
          </a:xfrm>
        </p:spPr>
        <p:txBody>
          <a:bodyPr>
            <a:normAutofit fontScale="90000"/>
          </a:bodyPr>
          <a:lstStyle/>
          <a:p>
            <a:r>
              <a:rPr lang="lv-LV" dirty="0"/>
              <a:t>Bērnu tiesību aizsardzības likums</a:t>
            </a:r>
          </a:p>
        </p:txBody>
      </p:sp>
      <p:sp>
        <p:nvSpPr>
          <p:cNvPr id="3" name="Content Placeholder 2"/>
          <p:cNvSpPr>
            <a:spLocks noGrp="1"/>
          </p:cNvSpPr>
          <p:nvPr>
            <p:ph idx="1"/>
          </p:nvPr>
        </p:nvSpPr>
        <p:spPr>
          <a:xfrm>
            <a:off x="1069848" y="1077686"/>
            <a:ext cx="10058400" cy="5094514"/>
          </a:xfrm>
        </p:spPr>
        <p:txBody>
          <a:bodyPr>
            <a:normAutofit lnSpcReduction="10000"/>
          </a:bodyPr>
          <a:lstStyle/>
          <a:p>
            <a:r>
              <a:rPr lang="lv-LV" sz="3600" dirty="0"/>
              <a:t>77. – 87. pants</a:t>
            </a:r>
          </a:p>
          <a:p>
            <a:r>
              <a:rPr lang="lv-LV" sz="3600" dirty="0"/>
              <a:t>Kompetence administratīvo pārkāpumu procesā:</a:t>
            </a:r>
          </a:p>
          <a:p>
            <a:pPr lvl="1"/>
            <a:r>
              <a:rPr lang="lv-LV" sz="3400" dirty="0"/>
              <a:t>VBTAI – specifiski par fizisku un emocionālu vardarbību pret bērnu, ko izdarījušas valsts un pašvaldību institūciju amatpersonas vai darbinieki un par bērnu nelikumīgu iesaistīšanu pasākumos;</a:t>
            </a:r>
          </a:p>
          <a:p>
            <a:pPr lvl="1"/>
            <a:r>
              <a:rPr lang="lv-LV" sz="3400" dirty="0"/>
              <a:t>Valsts policija vai pašvaldību policija. Lietu izskata pašvaldības administratīvā komisija vai apakškomisija</a:t>
            </a:r>
            <a:endParaRPr lang="lv-LV" dirty="0"/>
          </a:p>
          <a:p>
            <a:endParaRPr lang="lv-LV" dirty="0"/>
          </a:p>
        </p:txBody>
      </p:sp>
    </p:spTree>
    <p:extLst>
      <p:ext uri="{BB962C8B-B14F-4D97-AF65-F5344CB8AC3E}">
        <p14:creationId xmlns:p14="http://schemas.microsoft.com/office/powerpoint/2010/main" val="163634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64937"/>
          </a:xfrm>
        </p:spPr>
        <p:txBody>
          <a:bodyPr>
            <a:normAutofit fontScale="90000"/>
          </a:bodyPr>
          <a:lstStyle/>
          <a:p>
            <a:r>
              <a:rPr lang="lv-LV" dirty="0"/>
              <a:t>Izglītības likums</a:t>
            </a:r>
            <a:endParaRPr lang="ru-RU" dirty="0"/>
          </a:p>
        </p:txBody>
      </p:sp>
      <p:sp>
        <p:nvSpPr>
          <p:cNvPr id="3" name="Content Placeholder 2"/>
          <p:cNvSpPr>
            <a:spLocks noGrp="1"/>
          </p:cNvSpPr>
          <p:nvPr>
            <p:ph idx="1"/>
          </p:nvPr>
        </p:nvSpPr>
        <p:spPr>
          <a:xfrm>
            <a:off x="1069848" y="1195754"/>
            <a:ext cx="10058400" cy="4976446"/>
          </a:xfrm>
        </p:spPr>
        <p:txBody>
          <a:bodyPr>
            <a:noAutofit/>
          </a:bodyPr>
          <a:lstStyle/>
          <a:p>
            <a:r>
              <a:rPr lang="lv-LV" sz="3200" dirty="0"/>
              <a:t>Izglītības likuma 63. - 67.</a:t>
            </a:r>
            <a:r>
              <a:rPr lang="lv-LV" sz="3200" baseline="30000" dirty="0"/>
              <a:t>1 </a:t>
            </a:r>
            <a:r>
              <a:rPr lang="lv-LV" sz="3200" dirty="0"/>
              <a:t>pants</a:t>
            </a:r>
          </a:p>
          <a:p>
            <a:r>
              <a:rPr lang="lv-LV" sz="3200" dirty="0"/>
              <a:t>67. pants. Bērnu nometņu organizēšanas un darbības noteikumu pārkāpšana</a:t>
            </a:r>
          </a:p>
          <a:p>
            <a:r>
              <a:rPr lang="lv-LV" sz="3200" dirty="0"/>
              <a:t>Kompetence administratīvo pārkāpumu procesā:</a:t>
            </a:r>
          </a:p>
          <a:p>
            <a:pPr lvl="1"/>
            <a:r>
              <a:rPr lang="lv-LV" sz="3200" dirty="0"/>
              <a:t>Izglītības kvalitātes valsts dienests – 63., 64., 65., 66. un 67.</a:t>
            </a:r>
            <a:r>
              <a:rPr lang="lv-LV" sz="3200" baseline="30000" dirty="0"/>
              <a:t>1 </a:t>
            </a:r>
            <a:r>
              <a:rPr lang="lv-LV" sz="3200" dirty="0"/>
              <a:t>pants</a:t>
            </a:r>
          </a:p>
          <a:p>
            <a:pPr lvl="1"/>
            <a:r>
              <a:rPr lang="lv-LV" sz="3200" dirty="0"/>
              <a:t>Valsts policija vai pašvaldību policija līdz administratīvā pārkāpuma lietas izskatīšanai. Lietu izskata pašvaldības administratīvā komisija vai apakškomisija</a:t>
            </a:r>
          </a:p>
        </p:txBody>
      </p:sp>
    </p:spTree>
    <p:extLst>
      <p:ext uri="{BB962C8B-B14F-4D97-AF65-F5344CB8AC3E}">
        <p14:creationId xmlns:p14="http://schemas.microsoft.com/office/powerpoint/2010/main" val="282945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3DAF2-1324-4642-B0C9-E40BA8C7FB82}"/>
              </a:ext>
            </a:extLst>
          </p:cNvPr>
          <p:cNvSpPr>
            <a:spLocks noGrp="1"/>
          </p:cNvSpPr>
          <p:nvPr>
            <p:ph type="title"/>
          </p:nvPr>
        </p:nvSpPr>
        <p:spPr>
          <a:xfrm>
            <a:off x="1069848" y="484632"/>
            <a:ext cx="10058400" cy="699399"/>
          </a:xfrm>
        </p:spPr>
        <p:txBody>
          <a:bodyPr>
            <a:normAutofit fontScale="90000"/>
          </a:bodyPr>
          <a:lstStyle/>
          <a:p>
            <a:r>
              <a:rPr lang="lv-LV" dirty="0"/>
              <a:t>Atbildība</a:t>
            </a:r>
          </a:p>
        </p:txBody>
      </p:sp>
      <p:sp>
        <p:nvSpPr>
          <p:cNvPr id="3" name="Content Placeholder 2">
            <a:extLst>
              <a:ext uri="{FF2B5EF4-FFF2-40B4-BE49-F238E27FC236}">
                <a16:creationId xmlns:a16="http://schemas.microsoft.com/office/drawing/2014/main" id="{047049C1-AC46-481D-80A8-76820E4B1585}"/>
              </a:ext>
            </a:extLst>
          </p:cNvPr>
          <p:cNvSpPr>
            <a:spLocks noGrp="1"/>
          </p:cNvSpPr>
          <p:nvPr>
            <p:ph idx="1"/>
          </p:nvPr>
        </p:nvSpPr>
        <p:spPr>
          <a:xfrm>
            <a:off x="1069848" y="1589314"/>
            <a:ext cx="10058400" cy="4582886"/>
          </a:xfrm>
        </p:spPr>
        <p:txBody>
          <a:bodyPr>
            <a:noAutofit/>
          </a:bodyPr>
          <a:lstStyle/>
          <a:p>
            <a:r>
              <a:rPr lang="lv-LV" sz="3600" dirty="0"/>
              <a:t>7. Nometnes organizētājs ir atbildīgs par nometnes organizēšanu un darbību.</a:t>
            </a:r>
          </a:p>
          <a:p>
            <a:r>
              <a:rPr lang="lv-LV" sz="3600" dirty="0"/>
              <a:t>Nometnes organizators ir atbildīgs par bērna veselības un dzīvības aizsardzību, par to, lai bērns būtu drošībā, lai viņam tiktu sniegti kvalificēti pakalpojumi un ievērotas citas viņa tiesības (BTAL 72.p.1.d.)</a:t>
            </a:r>
          </a:p>
          <a:p>
            <a:r>
              <a:rPr lang="lv-LV" sz="3600" dirty="0"/>
              <a:t>Kādā veidā tiek sadalīta atbildība?</a:t>
            </a:r>
          </a:p>
        </p:txBody>
      </p:sp>
    </p:spTree>
    <p:extLst>
      <p:ext uri="{BB962C8B-B14F-4D97-AF65-F5344CB8AC3E}">
        <p14:creationId xmlns:p14="http://schemas.microsoft.com/office/powerpoint/2010/main" val="267504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Atbildība</a:t>
            </a:r>
          </a:p>
        </p:txBody>
      </p:sp>
      <p:sp>
        <p:nvSpPr>
          <p:cNvPr id="3" name="Content Placeholder 2"/>
          <p:cNvSpPr>
            <a:spLocks noGrp="1"/>
          </p:cNvSpPr>
          <p:nvPr>
            <p:ph idx="1"/>
          </p:nvPr>
        </p:nvSpPr>
        <p:spPr/>
        <p:txBody>
          <a:bodyPr>
            <a:normAutofit fontScale="92500"/>
          </a:bodyPr>
          <a:lstStyle/>
          <a:p>
            <a:r>
              <a:rPr lang="lv-LV" sz="3600" dirty="0"/>
              <a:t>Nometnes organizatoram ir pienākums par personām, kuras tiek iesaistītas bērnu nometnes organizācijā, pieprasīt informāciju, par to iepriekšējo darbību, kompetenci un pieredzi.</a:t>
            </a:r>
          </a:p>
          <a:p>
            <a:r>
              <a:rPr lang="lv-LV" sz="3600" dirty="0"/>
              <a:t>Sodāmības kontrole un administratīvās atbildības pārbaude.</a:t>
            </a:r>
          </a:p>
          <a:p>
            <a:r>
              <a:rPr lang="lv-LV" sz="3600" dirty="0"/>
              <a:t>Nometnes vadītāja atbildība, skatīt MK noteikumu Nr.981 12. punktu</a:t>
            </a:r>
          </a:p>
          <a:p>
            <a:endParaRPr lang="lv-LV" sz="3600" dirty="0"/>
          </a:p>
        </p:txBody>
      </p:sp>
    </p:spTree>
    <p:extLst>
      <p:ext uri="{BB962C8B-B14F-4D97-AF65-F5344CB8AC3E}">
        <p14:creationId xmlns:p14="http://schemas.microsoft.com/office/powerpoint/2010/main" val="247830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C27D84-0AC9-3C2C-0617-E9BE6273E82E}"/>
              </a:ext>
            </a:extLst>
          </p:cNvPr>
          <p:cNvSpPr>
            <a:spLocks noGrp="1"/>
          </p:cNvSpPr>
          <p:nvPr>
            <p:ph type="title"/>
          </p:nvPr>
        </p:nvSpPr>
        <p:spPr/>
        <p:txBody>
          <a:bodyPr/>
          <a:lstStyle/>
          <a:p>
            <a:r>
              <a:rPr lang="lv-LV" dirty="0"/>
              <a:t>2023. Gada aktualitāte</a:t>
            </a:r>
          </a:p>
        </p:txBody>
      </p:sp>
      <p:sp>
        <p:nvSpPr>
          <p:cNvPr id="3" name="Satura vietturis 2">
            <a:extLst>
              <a:ext uri="{FF2B5EF4-FFF2-40B4-BE49-F238E27FC236}">
                <a16:creationId xmlns:a16="http://schemas.microsoft.com/office/drawing/2014/main" id="{5DE56D40-670A-B5D5-6A9F-D707696C1E9A}"/>
              </a:ext>
            </a:extLst>
          </p:cNvPr>
          <p:cNvSpPr>
            <a:spLocks noGrp="1"/>
          </p:cNvSpPr>
          <p:nvPr>
            <p:ph idx="1"/>
          </p:nvPr>
        </p:nvSpPr>
        <p:spPr/>
        <p:txBody>
          <a:bodyPr/>
          <a:lstStyle/>
          <a:p>
            <a:r>
              <a:rPr lang="lv-LV" dirty="0"/>
              <a:t>Sūdzības par neatbilstībām bērnu nometnēs</a:t>
            </a:r>
          </a:p>
          <a:p>
            <a:r>
              <a:rPr lang="lv-LV" dirty="0"/>
              <a:t>Konstatējumi – nelegālas bērnu nometnes</a:t>
            </a:r>
          </a:p>
        </p:txBody>
      </p:sp>
    </p:spTree>
    <p:extLst>
      <p:ext uri="{BB962C8B-B14F-4D97-AF65-F5344CB8AC3E}">
        <p14:creationId xmlns:p14="http://schemas.microsoft.com/office/powerpoint/2010/main" val="145488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1912</TotalTime>
  <Words>2149</Words>
  <Application>Microsoft Office PowerPoint</Application>
  <PresentationFormat>Platekrāna</PresentationFormat>
  <Paragraphs>211</Paragraphs>
  <Slides>37</Slides>
  <Notes>8</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37</vt:i4>
      </vt:variant>
    </vt:vector>
  </HeadingPairs>
  <TitlesOfParts>
    <vt:vector size="45" baseType="lpstr">
      <vt:lpstr>Algerian</vt:lpstr>
      <vt:lpstr>Arial</vt:lpstr>
      <vt:lpstr>Calibri</vt:lpstr>
      <vt:lpstr>Cambria</vt:lpstr>
      <vt:lpstr>Rockwell</vt:lpstr>
      <vt:lpstr>Rockwell Condensed</vt:lpstr>
      <vt:lpstr>Wingdings</vt:lpstr>
      <vt:lpstr>Wood Type</vt:lpstr>
      <vt:lpstr>Juridiskie jautājumi – līgumu slēgšana, līgumu veidi bērnu nometņu organizācijā,Aktuālie grozījumi normatīvajos aktos</vt:lpstr>
      <vt:lpstr>Saturs</vt:lpstr>
      <vt:lpstr>Grozījumi MK noteikumos Nr. 981</vt:lpstr>
      <vt:lpstr>Administratīvā atbildība</vt:lpstr>
      <vt:lpstr>Bērnu tiesību aizsardzības likums</vt:lpstr>
      <vt:lpstr>Izglītības likums</vt:lpstr>
      <vt:lpstr>Atbildība</vt:lpstr>
      <vt:lpstr>Atbildība</vt:lpstr>
      <vt:lpstr>2023. Gada aktualitāte</vt:lpstr>
      <vt:lpstr>Augstākās tiesas spriedums</vt:lpstr>
      <vt:lpstr>Personāla izvēle un piesaiste</vt:lpstr>
      <vt:lpstr>PowerPoint prezentācija</vt:lpstr>
      <vt:lpstr>Speciālas zināšanas bērnu tiesību aizsardzības jomā</vt:lpstr>
      <vt:lpstr>Bērnu nometnes DEFINĪCIJA</vt:lpstr>
      <vt:lpstr>Dokumentu juridiskais spēks un to veidi</vt:lpstr>
      <vt:lpstr>Rekvizīti kas noteiktos gadījumos ietekmē dokumenta juridisko spēku</vt:lpstr>
      <vt:lpstr>Līgumi</vt:lpstr>
      <vt:lpstr>Līgumattiecību elementi</vt:lpstr>
      <vt:lpstr>Piemērojamie līgumu veidi</vt:lpstr>
      <vt:lpstr>Darba līgums</vt:lpstr>
      <vt:lpstr>Darba līgums</vt:lpstr>
      <vt:lpstr>Profesiju klasifikators</vt:lpstr>
      <vt:lpstr>PowerPoint prezentācija</vt:lpstr>
      <vt:lpstr>DARBA TIESĪBU PĀRKĀPUMI</vt:lpstr>
      <vt:lpstr>Uzņēmuma līgums</vt:lpstr>
      <vt:lpstr>PowerPoint prezentācija</vt:lpstr>
      <vt:lpstr>Autorlīgums</vt:lpstr>
      <vt:lpstr>PowerPoint prezentācija</vt:lpstr>
      <vt:lpstr>PowerPoint prezentācija</vt:lpstr>
      <vt:lpstr>Līgums par uzņemšanu nometnē</vt:lpstr>
      <vt:lpstr>Disciplinēšanas kārtība</vt:lpstr>
      <vt:lpstr>Papildu nosacījumi</vt:lpstr>
      <vt:lpstr>Līgums par brīvprātīgo darbu</vt:lpstr>
      <vt:lpstr>Līgums par brīvprātīgo darbu</vt:lpstr>
      <vt:lpstr>Nomas līgums</vt:lpstr>
      <vt:lpstr>Nometnes dokumentācija</vt:lpstr>
      <vt:lpstr>Pateicos par uzmanību! Veiksmi un izdošanos bērnu nometņu organizācijā!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Juridiskie jautājumi – līgumu slēgšana, līgumu veidi bērnu nometņu organizācijā</dc:title>
  <dc:creator>Igors Bukis-Fleitman</dc:creator>
  <cp:lastModifiedBy>Igors Buķis-Fleitmanis</cp:lastModifiedBy>
  <cp:revision>103</cp:revision>
  <cp:lastPrinted>2019-09-23T13:05:00Z</cp:lastPrinted>
  <dcterms:created xsi:type="dcterms:W3CDTF">2017-11-16T09:14:35Z</dcterms:created>
  <dcterms:modified xsi:type="dcterms:W3CDTF">2023-11-13T11:57:44Z</dcterms:modified>
</cp:coreProperties>
</file>