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39"/>
  </p:notesMasterIdLst>
  <p:handoutMasterIdLst>
    <p:handoutMasterId r:id="rId40"/>
  </p:handoutMasterIdLst>
  <p:sldIdLst>
    <p:sldId id="258" r:id="rId3"/>
    <p:sldId id="259" r:id="rId4"/>
    <p:sldId id="313" r:id="rId5"/>
    <p:sldId id="309" r:id="rId6"/>
    <p:sldId id="308" r:id="rId7"/>
    <p:sldId id="310" r:id="rId8"/>
    <p:sldId id="311" r:id="rId9"/>
    <p:sldId id="315" r:id="rId10"/>
    <p:sldId id="316" r:id="rId11"/>
    <p:sldId id="312" r:id="rId12"/>
    <p:sldId id="330" r:id="rId13"/>
    <p:sldId id="331" r:id="rId14"/>
    <p:sldId id="319" r:id="rId15"/>
    <p:sldId id="320" r:id="rId16"/>
    <p:sldId id="321" r:id="rId17"/>
    <p:sldId id="322" r:id="rId18"/>
    <p:sldId id="323" r:id="rId19"/>
    <p:sldId id="324" r:id="rId20"/>
    <p:sldId id="325" r:id="rId21"/>
    <p:sldId id="326" r:id="rId22"/>
    <p:sldId id="327" r:id="rId23"/>
    <p:sldId id="328" r:id="rId24"/>
    <p:sldId id="329" r:id="rId25"/>
    <p:sldId id="318" r:id="rId26"/>
    <p:sldId id="332" r:id="rId27"/>
    <p:sldId id="333" r:id="rId28"/>
    <p:sldId id="334" r:id="rId29"/>
    <p:sldId id="335" r:id="rId30"/>
    <p:sldId id="274" r:id="rId31"/>
    <p:sldId id="275" r:id="rId32"/>
    <p:sldId id="276" r:id="rId33"/>
    <p:sldId id="277" r:id="rId34"/>
    <p:sldId id="290" r:id="rId35"/>
    <p:sldId id="336" r:id="rId36"/>
    <p:sldId id="317" r:id="rId37"/>
    <p:sldId id="284" r:id="rId38"/>
  </p:sldIdLst>
  <p:sldSz cx="12188825" cy="6858000"/>
  <p:notesSz cx="6797675" cy="99266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57" autoAdjust="0"/>
    <p:restoredTop sz="96182" autoAdjust="0"/>
  </p:normalViewPr>
  <p:slideViewPr>
    <p:cSldViewPr showGuides="1">
      <p:cViewPr>
        <p:scale>
          <a:sx n="88" d="100"/>
          <a:sy n="88" d="100"/>
        </p:scale>
        <p:origin x="-58" y="-8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4/27/2017</a:t>
            </a:fld>
            <a:endParaRPr>
              <a:solidFill>
                <a:schemeClr val="tx2"/>
              </a:solidFil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4/27/2017</a:t>
            </a:fld>
            <a:endParaRPr/>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29A747BA-7A1D-4E90-B4A4-3F005D7664D1}" type="datetime1">
              <a:rPr lang="lv-LV" smtClean="0"/>
              <a:t>2017.04.27.</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30DC30F-1251-44F2-95FF-F14348D51033}" type="datetime1">
              <a:rPr lang="lv-LV" smtClean="0"/>
              <a:t>2017.04.27.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10A1702-539D-466F-B320-64891F55F15B}" type="datetime1">
              <a:rPr lang="lv-LV" smtClean="0"/>
              <a:t>2017.04.27.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8BC442-9498-42D6-8CF7-2DF13D5A48FD}" type="datetime1">
              <a:rPr lang="lv-LV" smtClean="0"/>
              <a:t>2017.04.27.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09BC42DE-6D3B-42B1-AD7F-3C29F9DE8777}" type="datetime1">
              <a:rPr lang="lv-LV" smtClean="0"/>
              <a:t>2017.04.27.</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BC76FBB-822F-4FA1-B59F-5C3963200E74}" type="datetime1">
              <a:rPr lang="lv-LV" smtClean="0"/>
              <a:t>2017.04.27.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E19F43B-645F-4091-857C-26379F9B40C8}" type="datetime1">
              <a:rPr lang="lv-LV" smtClean="0"/>
              <a:t>2017.04.27.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622EC30-7F2E-4270-A2E8-7BF6B6A31F3E}" type="datetime1">
              <a:rPr lang="lv-LV" smtClean="0"/>
              <a:t>2017.04.27.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E5374-1765-4155-8DFD-05A41163F9C7}" type="datetime1">
              <a:rPr lang="lv-LV" smtClean="0"/>
              <a:t>2017.04.27.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559D545-64E9-4729-8120-6E3D5E68632C}" type="datetime1">
              <a:rPr lang="lv-LV" smtClean="0"/>
              <a:t>2017.04.27.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4653946-A8CA-49FC-BA5A-0646E5396150}" type="datetime1">
              <a:rPr lang="lv-LV" smtClean="0"/>
              <a:t>2017.04.27.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F59BC68C-0873-4029-825D-6A84C36085F4}" type="datetime1">
              <a:rPr lang="lv-LV" smtClean="0"/>
              <a:t>2017.04.27.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lv-LV" dirty="0"/>
              <a:t>Igors Buķis-Fleitmanis</a:t>
            </a:r>
          </a:p>
          <a:p>
            <a:r>
              <a:rPr lang="lv-LV" dirty="0"/>
              <a:t>Juridiskais birojs </a:t>
            </a:r>
            <a:r>
              <a:rPr lang="lv-LV" dirty="0" err="1"/>
              <a:t>Bukis&amp;Fleitmane</a:t>
            </a:r>
            <a:endParaRPr lang="lv-LV" dirty="0"/>
          </a:p>
        </p:txBody>
      </p:sp>
      <p:sp>
        <p:nvSpPr>
          <p:cNvPr id="2" name="Title 1"/>
          <p:cNvSpPr>
            <a:spLocks noGrp="1"/>
          </p:cNvSpPr>
          <p:nvPr>
            <p:ph type="ctrTitle"/>
          </p:nvPr>
        </p:nvSpPr>
        <p:spPr/>
        <p:txBody>
          <a:bodyPr/>
          <a:lstStyle/>
          <a:p>
            <a:r>
              <a:rPr lang="lv-LV" dirty="0">
                <a:latin typeface="Arial" panose="020B0604020202020204" pitchFamily="34" charset="0"/>
                <a:cs typeface="Arial" panose="020B0604020202020204" pitchFamily="34" charset="0"/>
              </a:rPr>
              <a:t>Juridiskie jautājumi- līgumu slēgšana, līgumu veidi</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10</a:t>
            </a:fld>
            <a:endParaRPr lang="en-US"/>
          </a:p>
        </p:txBody>
      </p:sp>
      <p:sp>
        <p:nvSpPr>
          <p:cNvPr id="4" name="Content Placeholder 3"/>
          <p:cNvSpPr>
            <a:spLocks noGrp="1"/>
          </p:cNvSpPr>
          <p:nvPr>
            <p:ph idx="1"/>
          </p:nvPr>
        </p:nvSpPr>
        <p:spPr/>
        <p:txBody>
          <a:bodyPr/>
          <a:lstStyle/>
          <a:p>
            <a:r>
              <a:rPr lang="lv-LV" dirty="0"/>
              <a:t>Vispārējie nodarbinātības nosacījumi</a:t>
            </a:r>
          </a:p>
          <a:p>
            <a:r>
              <a:rPr lang="lv-LV" dirty="0"/>
              <a:t>Nepilngadīgo nodarbināšanas nosacījumi</a:t>
            </a:r>
          </a:p>
          <a:p>
            <a:r>
              <a:rPr lang="lv-LV" dirty="0"/>
              <a:t>Brīvprātīgo darba nosacījumi</a:t>
            </a:r>
          </a:p>
        </p:txBody>
      </p:sp>
      <p:sp>
        <p:nvSpPr>
          <p:cNvPr id="5" name="Title 4"/>
          <p:cNvSpPr>
            <a:spLocks noGrp="1"/>
          </p:cNvSpPr>
          <p:nvPr>
            <p:ph type="title"/>
          </p:nvPr>
        </p:nvSpPr>
        <p:spPr/>
        <p:txBody>
          <a:bodyPr/>
          <a:lstStyle/>
          <a:p>
            <a:r>
              <a:rPr lang="lv-LV" dirty="0"/>
              <a:t>Darba tiesiskās attiecības</a:t>
            </a:r>
          </a:p>
        </p:txBody>
      </p:sp>
    </p:spTree>
    <p:extLst>
      <p:ext uri="{BB962C8B-B14F-4D97-AF65-F5344CB8AC3E}">
        <p14:creationId xmlns:p14="http://schemas.microsoft.com/office/powerpoint/2010/main" val="14317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11</a:t>
            </a:fld>
            <a:endParaRPr lang="en-US"/>
          </a:p>
        </p:txBody>
      </p:sp>
      <p:sp>
        <p:nvSpPr>
          <p:cNvPr id="4" name="Content Placeholder 3"/>
          <p:cNvSpPr>
            <a:spLocks noGrp="1"/>
          </p:cNvSpPr>
          <p:nvPr>
            <p:ph idx="1"/>
          </p:nvPr>
        </p:nvSpPr>
        <p:spPr/>
        <p:txBody>
          <a:bodyPr>
            <a:normAutofit fontScale="92500" lnSpcReduction="20000"/>
          </a:bodyPr>
          <a:lstStyle/>
          <a:p>
            <a:pPr lvl="0"/>
            <a:r>
              <a:rPr lang="lv-LV" dirty="0">
                <a:solidFill>
                  <a:prstClr val="black"/>
                </a:solidFill>
              </a:rPr>
              <a:t>(7) Ja ir </a:t>
            </a:r>
            <a:r>
              <a:rPr lang="lv-LV" b="1" u="sng" dirty="0">
                <a:solidFill>
                  <a:prstClr val="black"/>
                </a:solidFill>
              </a:rPr>
              <a:t>pamatotas aizdomas </a:t>
            </a:r>
            <a:r>
              <a:rPr lang="lv-LV" dirty="0">
                <a:solidFill>
                  <a:prstClr val="black"/>
                </a:solidFill>
              </a:rPr>
              <a:t>vai iestādes vadītāja, darba devēja vai pasākuma organizatora </a:t>
            </a:r>
            <a:r>
              <a:rPr lang="lv-LV" b="1" u="sng" dirty="0">
                <a:solidFill>
                  <a:prstClr val="black"/>
                </a:solidFill>
              </a:rPr>
              <a:t>rīcībā ir informācija </a:t>
            </a:r>
            <a:r>
              <a:rPr lang="lv-LV" dirty="0">
                <a:solidFill>
                  <a:prstClr val="black"/>
                </a:solidFill>
              </a:rPr>
              <a:t>par to, ka šā panta piektajā daļā minētās personas pieļāvušas bērna tiesību pārkāpumus vai pret tām uzsākts kriminālprocess par noziedzīgu nodarījumu, kas minēts šā panta piektajā un sestajā daļā, vai uzsākta administratīvā pārkāpuma lietvedība par šā panta sestajā daļā minētajiem administratīvajiem pārkāpumiem, iestādes vadītājs, darba devējs vai pasākuma organizators </a:t>
            </a:r>
            <a:r>
              <a:rPr lang="lv-LV" b="1" u="sng" dirty="0">
                <a:solidFill>
                  <a:prstClr val="black"/>
                </a:solidFill>
              </a:rPr>
              <a:t>nodrošina</a:t>
            </a:r>
            <a:r>
              <a:rPr lang="lv-LV" dirty="0">
                <a:solidFill>
                  <a:prstClr val="black"/>
                </a:solidFill>
              </a:rPr>
              <a:t>, ka attiecīgie darbinieki tiek </a:t>
            </a:r>
            <a:r>
              <a:rPr lang="lv-LV" b="1" u="sng" dirty="0">
                <a:solidFill>
                  <a:prstClr val="black"/>
                </a:solidFill>
              </a:rPr>
              <a:t>atstādināti no amata </a:t>
            </a:r>
            <a:r>
              <a:rPr lang="lv-LV" dirty="0">
                <a:solidFill>
                  <a:prstClr val="black"/>
                </a:solidFill>
              </a:rPr>
              <a:t>(no pienākumu pildīšanas) līdz lietas apstākļu noskaidrošanai un izvērtēšanai vai līdz galīgā nolēmuma pieņemšanai kriminālprocesā.</a:t>
            </a:r>
          </a:p>
          <a:p>
            <a:pPr lvl="0"/>
            <a:r>
              <a:rPr lang="lv-LV" dirty="0">
                <a:solidFill>
                  <a:prstClr val="black"/>
                </a:solidFill>
              </a:rPr>
              <a:t>(8) Šā panta piektajā daļā minēto personu atstādināšanu </a:t>
            </a:r>
            <a:r>
              <a:rPr lang="lv-LV" b="1" u="sng" dirty="0">
                <a:solidFill>
                  <a:prstClr val="black"/>
                </a:solidFill>
              </a:rPr>
              <a:t>var pieprasīt</a:t>
            </a:r>
            <a:r>
              <a:rPr lang="lv-LV" dirty="0">
                <a:solidFill>
                  <a:prstClr val="black"/>
                </a:solidFill>
              </a:rPr>
              <a:t> Valsts bērnu tiesību aizsardzības inspekcija, ja tai ir pamatotas aizdomas par iespējamiem bērna tiesību pārkāpumiem. Valsts bērnu tiesību aizsardzības inspekcijas pieprasījums nav apstrīdams un pārsūdzams, tas izpildāms nekavējoties.</a:t>
            </a:r>
          </a:p>
          <a:p>
            <a:endParaRPr lang="lv-LV" dirty="0"/>
          </a:p>
        </p:txBody>
      </p:sp>
      <p:sp>
        <p:nvSpPr>
          <p:cNvPr id="5" name="Title 4"/>
          <p:cNvSpPr>
            <a:spLocks noGrp="1"/>
          </p:cNvSpPr>
          <p:nvPr>
            <p:ph type="title"/>
          </p:nvPr>
        </p:nvSpPr>
        <p:spPr/>
        <p:txBody>
          <a:bodyPr/>
          <a:lstStyle/>
          <a:p>
            <a:r>
              <a:rPr lang="lv-LV" altLang="lv-LV" dirty="0">
                <a:ea typeface="MS PGothic" pitchFamily="34" charset="-128"/>
              </a:rPr>
              <a:t>Bērnu tiesību aizsardzības likums 6</a:t>
            </a:r>
            <a:endParaRPr lang="lv-LV" dirty="0"/>
          </a:p>
        </p:txBody>
      </p:sp>
    </p:spTree>
    <p:extLst>
      <p:ext uri="{BB962C8B-B14F-4D97-AF65-F5344CB8AC3E}">
        <p14:creationId xmlns:p14="http://schemas.microsoft.com/office/powerpoint/2010/main" val="103973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12</a:t>
            </a:fld>
            <a:endParaRPr lang="en-US"/>
          </a:p>
        </p:txBody>
      </p:sp>
      <p:sp>
        <p:nvSpPr>
          <p:cNvPr id="4" name="Content Placeholder 3"/>
          <p:cNvSpPr>
            <a:spLocks noGrp="1"/>
          </p:cNvSpPr>
          <p:nvPr>
            <p:ph idx="1"/>
          </p:nvPr>
        </p:nvSpPr>
        <p:spPr/>
        <p:txBody>
          <a:bodyPr/>
          <a:lstStyle/>
          <a:p>
            <a:r>
              <a:rPr lang="lv-LV" dirty="0">
                <a:solidFill>
                  <a:prstClr val="black"/>
                </a:solidFill>
              </a:rPr>
              <a:t>(9) Strīdus par šā panta piektajā daļā minēto personu atstādināšanu izskata Civilprocesa likumā noteiktajā kārtībā. Tiesa, izskatot minēto jautājumu, var izvērtēt Valsts bērnu tiesību aizsardzības inspekcijas pieprasījuma pamatotību.</a:t>
            </a:r>
          </a:p>
          <a:p>
            <a:endParaRPr lang="lv-LV" dirty="0"/>
          </a:p>
        </p:txBody>
      </p:sp>
      <p:sp>
        <p:nvSpPr>
          <p:cNvPr id="5" name="Title 4"/>
          <p:cNvSpPr>
            <a:spLocks noGrp="1"/>
          </p:cNvSpPr>
          <p:nvPr>
            <p:ph type="title"/>
          </p:nvPr>
        </p:nvSpPr>
        <p:spPr/>
        <p:txBody>
          <a:bodyPr/>
          <a:lstStyle/>
          <a:p>
            <a:r>
              <a:rPr lang="lv-LV" altLang="lv-LV" dirty="0">
                <a:ea typeface="MS PGothic" pitchFamily="34" charset="-128"/>
              </a:rPr>
              <a:t>Bērnu tiesību aizsardzības likums 7</a:t>
            </a:r>
            <a:endParaRPr lang="lv-LV" dirty="0"/>
          </a:p>
        </p:txBody>
      </p:sp>
    </p:spTree>
    <p:extLst>
      <p:ext uri="{BB962C8B-B14F-4D97-AF65-F5344CB8AC3E}">
        <p14:creationId xmlns:p14="http://schemas.microsoft.com/office/powerpoint/2010/main" val="96953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13</a:t>
            </a:fld>
            <a:endParaRPr lang="en-US"/>
          </a:p>
        </p:txBody>
      </p:sp>
      <p:sp>
        <p:nvSpPr>
          <p:cNvPr id="4" name="Content Placeholder 3"/>
          <p:cNvSpPr>
            <a:spLocks noGrp="1"/>
          </p:cNvSpPr>
          <p:nvPr>
            <p:ph idx="1"/>
          </p:nvPr>
        </p:nvSpPr>
        <p:spPr/>
        <p:txBody>
          <a:bodyPr>
            <a:normAutofit fontScale="85000" lnSpcReduction="10000"/>
          </a:bodyPr>
          <a:lstStyle/>
          <a:p>
            <a:r>
              <a:rPr lang="lv-LV" b="1" dirty="0"/>
              <a:t>37.pants. Nodarbināšanas aizliegumi, ierobežojumi un atbildība </a:t>
            </a:r>
            <a:endParaRPr lang="lv-LV" dirty="0"/>
          </a:p>
          <a:p>
            <a:endParaRPr lang="lv-LV" dirty="0"/>
          </a:p>
          <a:p>
            <a:r>
              <a:rPr lang="lv-LV" dirty="0"/>
              <a:t>(1) Aizliegts pastāvīgā darbā nodarbināt bērnus. Bērns šā likuma izpratnē ir persona, kura ir jaunāka par 15 gadiem vai kura līdz 18 gadu vecuma sasniegšanai turpina iegūt pamatizglītību.</a:t>
            </a:r>
          </a:p>
          <a:p>
            <a:endParaRPr lang="lv-LV" dirty="0"/>
          </a:p>
          <a:p>
            <a:r>
              <a:rPr lang="lv-LV" dirty="0"/>
              <a:t>(2) Izņēmuma gadījumā bērnus vecumā no 13 gadiem, ja viens no vecākiem (aizbildnis) devis rakstveida piekrišanu, no mācībām brīvajā laikā var nodarbināt vieglā, bērna drošībai, veselībai, tikumībai un attīstībai nekaitīgā darbā. Šāda nodarbināšana nedrīkst kavēt bērna izglītošanos. Darbus, kuros atļauts nodarbināt bērnus vecumā no 13 gadiem, nosaka Ministru kabinets. </a:t>
            </a:r>
            <a:r>
              <a:rPr lang="lv-LV" u="sng" dirty="0"/>
              <a:t>Uz bērnu vecumā no 15 gadiem, kurš turpina iegūt pamatizglītību, ir attiecināmi šā panta ceturtās daļas noteikumi par pusaudžu nodarbināšanu.</a:t>
            </a:r>
          </a:p>
          <a:p>
            <a:endParaRPr lang="lv-LV" dirty="0"/>
          </a:p>
        </p:txBody>
      </p:sp>
      <p:sp>
        <p:nvSpPr>
          <p:cNvPr id="5" name="Title 4"/>
          <p:cNvSpPr>
            <a:spLocks noGrp="1"/>
          </p:cNvSpPr>
          <p:nvPr>
            <p:ph type="title"/>
          </p:nvPr>
        </p:nvSpPr>
        <p:spPr/>
        <p:txBody>
          <a:bodyPr/>
          <a:lstStyle/>
          <a:p>
            <a:r>
              <a:rPr lang="lv-LV" dirty="0"/>
              <a:t>Darba likums</a:t>
            </a:r>
          </a:p>
        </p:txBody>
      </p:sp>
    </p:spTree>
    <p:extLst>
      <p:ext uri="{BB962C8B-B14F-4D97-AF65-F5344CB8AC3E}">
        <p14:creationId xmlns:p14="http://schemas.microsoft.com/office/powerpoint/2010/main" val="70295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14</a:t>
            </a:fld>
            <a:endParaRPr lang="en-US"/>
          </a:p>
        </p:txBody>
      </p:sp>
      <p:sp>
        <p:nvSpPr>
          <p:cNvPr id="4" name="Content Placeholder 3"/>
          <p:cNvSpPr>
            <a:spLocks noGrp="1"/>
          </p:cNvSpPr>
          <p:nvPr>
            <p:ph idx="1"/>
          </p:nvPr>
        </p:nvSpPr>
        <p:spPr/>
        <p:txBody>
          <a:bodyPr/>
          <a:lstStyle/>
          <a:p>
            <a:r>
              <a:rPr lang="lv-LV" dirty="0"/>
              <a:t>(4) Aizliegts nodarbināt pusaudžus darbos īpašos apstākļos, kas saistīti ar paaugstinātu risku viņu drošībai, veselībai, tikumībai un attīstībai. Pusaudzis šā likuma izpratnē ir persona vecumā no 15 līdz 18 gadiem, kura nav uzskatāma par bērnu šā panta pirmās daļas izpratnē. Darbus, kuros aizliegts nodarbināt pusaudžus, un izņēmumus, kad nodarbināšana šajos darbos ir atļauta saistībā ar pusaudža profesionālo apmācību, nosaka Ministru kabinets.</a:t>
            </a:r>
            <a:endParaRPr lang="lv-LV" altLang="lv-LV" dirty="0"/>
          </a:p>
          <a:p>
            <a:endParaRPr lang="lv-LV" dirty="0"/>
          </a:p>
        </p:txBody>
      </p:sp>
      <p:sp>
        <p:nvSpPr>
          <p:cNvPr id="5" name="Title 4"/>
          <p:cNvSpPr>
            <a:spLocks noGrp="1"/>
          </p:cNvSpPr>
          <p:nvPr>
            <p:ph type="title"/>
          </p:nvPr>
        </p:nvSpPr>
        <p:spPr/>
        <p:txBody>
          <a:bodyPr/>
          <a:lstStyle/>
          <a:p>
            <a:r>
              <a:rPr lang="lv-LV" dirty="0"/>
              <a:t>Darba likums 2</a:t>
            </a:r>
          </a:p>
        </p:txBody>
      </p:sp>
    </p:spTree>
    <p:extLst>
      <p:ext uri="{BB962C8B-B14F-4D97-AF65-F5344CB8AC3E}">
        <p14:creationId xmlns:p14="http://schemas.microsoft.com/office/powerpoint/2010/main" val="331741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15</a:t>
            </a:fld>
            <a:endParaRPr lang="en-US"/>
          </a:p>
        </p:txBody>
      </p:sp>
      <p:sp>
        <p:nvSpPr>
          <p:cNvPr id="4" name="Content Placeholder 3"/>
          <p:cNvSpPr>
            <a:spLocks noGrp="1"/>
          </p:cNvSpPr>
          <p:nvPr>
            <p:ph idx="1"/>
          </p:nvPr>
        </p:nvSpPr>
        <p:spPr/>
        <p:txBody>
          <a:bodyPr>
            <a:normAutofit fontScale="62500" lnSpcReduction="20000"/>
          </a:bodyPr>
          <a:lstStyle/>
          <a:p>
            <a:r>
              <a:rPr lang="lv-LV" b="1" dirty="0"/>
              <a:t>132.pants. Darba laiks personām, kuras ir jaunākas par 18 gadiem </a:t>
            </a:r>
            <a:endParaRPr lang="lv-LV" dirty="0"/>
          </a:p>
          <a:p>
            <a:r>
              <a:rPr lang="lv-LV" dirty="0"/>
              <a:t>(1) Personām, kuras ir jaunākas par 18 gadiem, tiek noteikta piecu dienu darba nedēļa.</a:t>
            </a:r>
          </a:p>
          <a:p>
            <a:r>
              <a:rPr lang="lv-LV" dirty="0"/>
              <a:t>(2) Bērnus, kuri sasnieguši 13 gadu vecumu, nedrīkst nodarbināt:</a:t>
            </a:r>
          </a:p>
          <a:p>
            <a:r>
              <a:rPr lang="lv-LV" dirty="0"/>
              <a:t>	1) ilgāk par divām stundām dienā un vairāk par 10 stundām nedēļā, 	ja darbs tiek veikts mācību gada laikā;</a:t>
            </a:r>
          </a:p>
          <a:p>
            <a:r>
              <a:rPr lang="lv-LV" dirty="0"/>
              <a:t>	2) ilgāk par četrām stundām dienā un vairāk par 20 stundām 	nedēļā, ja darbs tiek veikts laikā, kad izglītības iestādē ir brīvlaiks, 	</a:t>
            </a:r>
            <a:r>
              <a:rPr lang="lv-LV" u="sng" dirty="0"/>
              <a:t>bet, ja bērns jau sasniedzis 15 gadu vecumu, — ne ilgāk par septiņām stundām dienā un ne vairāk par 35 stundām nedēļā.</a:t>
            </a:r>
          </a:p>
          <a:p>
            <a:r>
              <a:rPr lang="lv-LV" dirty="0"/>
              <a:t>(3) Pusaudžus nedrīkst nodarbināt ilgāk par septiņām stundām dienā un vairāk par 35 stundām nedēļā.</a:t>
            </a:r>
          </a:p>
          <a:p>
            <a:r>
              <a:rPr lang="lv-LV" dirty="0"/>
              <a:t>(4) Ja personas, kuras ir jaunākas par 18 gadiem, papildus darbam turpina iegūt pamatizglītību, vidējo izglītību vai profesionālo izglītību, mācībās un darbā pavadītais laiks saskaitāms kopā un nedrīkst pārsniegt septiņas stundas dienā un 35 stundas nedēļā.</a:t>
            </a:r>
          </a:p>
          <a:p>
            <a:r>
              <a:rPr lang="lv-LV" dirty="0"/>
              <a:t>(5) Ja personas, kuras ir jaunākas par 18 gadiem, tiek nodarbinātas pie vairākiem darba devējiem, darba laiks summējams.</a:t>
            </a:r>
          </a:p>
          <a:p>
            <a:endParaRPr lang="lv-LV" dirty="0"/>
          </a:p>
        </p:txBody>
      </p:sp>
      <p:sp>
        <p:nvSpPr>
          <p:cNvPr id="5" name="Title 4"/>
          <p:cNvSpPr>
            <a:spLocks noGrp="1"/>
          </p:cNvSpPr>
          <p:nvPr>
            <p:ph type="title"/>
          </p:nvPr>
        </p:nvSpPr>
        <p:spPr/>
        <p:txBody>
          <a:bodyPr/>
          <a:lstStyle/>
          <a:p>
            <a:r>
              <a:rPr lang="lv-LV" dirty="0"/>
              <a:t>Darba likums 3</a:t>
            </a:r>
          </a:p>
        </p:txBody>
      </p:sp>
    </p:spTree>
    <p:extLst>
      <p:ext uri="{BB962C8B-B14F-4D97-AF65-F5344CB8AC3E}">
        <p14:creationId xmlns:p14="http://schemas.microsoft.com/office/powerpoint/2010/main" val="76974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16</a:t>
            </a:fld>
            <a:endParaRPr lang="en-US"/>
          </a:p>
        </p:txBody>
      </p:sp>
      <p:sp>
        <p:nvSpPr>
          <p:cNvPr id="4" name="Content Placeholder 3"/>
          <p:cNvSpPr>
            <a:spLocks noGrp="1"/>
          </p:cNvSpPr>
          <p:nvPr>
            <p:ph idx="1"/>
          </p:nvPr>
        </p:nvSpPr>
        <p:spPr/>
        <p:txBody>
          <a:bodyPr>
            <a:normAutofit fontScale="92500"/>
          </a:bodyPr>
          <a:lstStyle/>
          <a:p>
            <a:pPr marL="342900" indent="-342900">
              <a:buAutoNum type="arabicPeriod"/>
            </a:pPr>
            <a:r>
              <a:rPr lang="lv-LV" dirty="0"/>
              <a:t>Noteikumi nosaka darbus, kuros atļauts nodarbināt bērnus vecumā no 13 gadiem, ja viens no vecākiem (aizbildnis) devis rakstisku piekrišanu.</a:t>
            </a:r>
          </a:p>
          <a:p>
            <a:pPr marL="285750" indent="-285750">
              <a:buFontTx/>
              <a:buChar char="-"/>
            </a:pPr>
            <a:r>
              <a:rPr lang="lv-LV" dirty="0"/>
              <a:t>Saskaņā ar Starptautiskās Darba organizācijas (SDO) izveidotajām definīcijām nodarbinātie iedzīvotāji ir visas tās personas, kuras pārskata nedēļā veica jebkādu darbu par samaksu naudā vai par atlīdzību precēs vai pakalpojumos.</a:t>
            </a:r>
          </a:p>
          <a:p>
            <a:pPr marL="285750" indent="-285750">
              <a:buFontTx/>
              <a:buChar char="-"/>
            </a:pPr>
            <a:r>
              <a:rPr lang="lv-LV" dirty="0"/>
              <a:t>Par nodarbinātajiem uzskata arī pašnodarbinātās personas uzņēmējdarbībā, lauku saimniecībā vai profesionālajā praksē. </a:t>
            </a:r>
          </a:p>
          <a:p>
            <a:pPr marL="285750" indent="-285750">
              <a:buFontTx/>
              <a:buChar char="-"/>
            </a:pPr>
            <a:r>
              <a:rPr lang="lv-LV" dirty="0"/>
              <a:t>Nodarbināto skaitā ietver arī tās personas, kuras strādā savā lauku saimniecībā (zemnieku vai piemājas), lai saražotu produkciju pašu patēriņam vai pārdošanai.</a:t>
            </a:r>
          </a:p>
          <a:p>
            <a:endParaRPr lang="lv-LV" dirty="0"/>
          </a:p>
        </p:txBody>
      </p:sp>
      <p:sp>
        <p:nvSpPr>
          <p:cNvPr id="5" name="Title 4"/>
          <p:cNvSpPr>
            <a:spLocks noGrp="1"/>
          </p:cNvSpPr>
          <p:nvPr>
            <p:ph type="title"/>
          </p:nvPr>
        </p:nvSpPr>
        <p:spPr/>
        <p:txBody>
          <a:bodyPr>
            <a:normAutofit/>
          </a:bodyPr>
          <a:lstStyle/>
          <a:p>
            <a:r>
              <a:rPr lang="lv-LV" sz="2800" b="1" dirty="0"/>
              <a:t>2002.gada 8.janvāra MK noteikumi Nr.10 «Noteikumi par darbiem, kuros atļauts nodarbināt bērnus vecumā no 13 gadiem»</a:t>
            </a:r>
          </a:p>
        </p:txBody>
      </p:sp>
    </p:spTree>
    <p:extLst>
      <p:ext uri="{BB962C8B-B14F-4D97-AF65-F5344CB8AC3E}">
        <p14:creationId xmlns:p14="http://schemas.microsoft.com/office/powerpoint/2010/main" val="159348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7309" y="1473200"/>
            <a:ext cx="10157354" cy="4699000"/>
          </a:xfrm>
        </p:spPr>
        <p:txBody>
          <a:bodyPr>
            <a:normAutofit/>
          </a:bodyPr>
          <a:lstStyle/>
          <a:p>
            <a:r>
              <a:rPr lang="lv-LV" dirty="0"/>
              <a:t>Bērnus vecumā no 13 gadiem saskaņā ar 08.01.2002. MK noteikumiem Nr.10 “Noteikumi par darbiem, kuros atļauts nodarbināt bērnus vecumā no 13 gadiem” var nodarbināt tikai noteiktos darbos.</a:t>
            </a:r>
          </a:p>
          <a:p>
            <a:r>
              <a:rPr lang="lv-LV" dirty="0"/>
              <a:t>Aizliegts nodarbināt pusaudžus darbos īpašos apstākļos, kas saistīti ar paaugstinātu risku viņu drošībai, veselībai, tikumībai un attīstībai. Darbus, kuros aizliegts nodarbināt pusaudžus, un izņēmumus, kad nodarbināšana šajos darbos ir atļauta saistībā ar pusaudža profesionālo apmācību, nosaka MK 28.05.2002. noteikumi Nr.206 “Noteikumi par darbiem, kuros aizliegts nodarbināt pusaudžus, un izņēmumi, kad nodarbināšana šajos darbos ir atļauta saistībā ar pusaudžu profesionālo apmācību”.</a:t>
            </a:r>
          </a:p>
        </p:txBody>
      </p:sp>
      <p:sp>
        <p:nvSpPr>
          <p:cNvPr id="3" name="Title 2"/>
          <p:cNvSpPr>
            <a:spLocks noGrp="1"/>
          </p:cNvSpPr>
          <p:nvPr>
            <p:ph type="title"/>
          </p:nvPr>
        </p:nvSpPr>
        <p:spPr/>
        <p:txBody>
          <a:bodyPr/>
          <a:lstStyle/>
          <a:p>
            <a:r>
              <a:rPr lang="lv-LV" dirty="0"/>
              <a:t>Nepilngadīgu personu nodarbināšana</a:t>
            </a:r>
          </a:p>
        </p:txBody>
      </p:sp>
      <p:sp>
        <p:nvSpPr>
          <p:cNvPr id="4" name="Date Placeholder 3"/>
          <p:cNvSpPr>
            <a:spLocks noGrp="1"/>
          </p:cNvSpPr>
          <p:nvPr>
            <p:ph type="dt" sz="half" idx="10"/>
          </p:nvPr>
        </p:nvSpPr>
        <p:spPr/>
        <p:txBody>
          <a:bodyPr/>
          <a:lstStyle/>
          <a:p>
            <a:fld id="{08AC5A79-7CE8-4019-9A87-443238FB1A49}"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17</a:t>
            </a:fld>
            <a:endParaRPr lang="en-US"/>
          </a:p>
        </p:txBody>
      </p:sp>
    </p:spTree>
    <p:extLst>
      <p:ext uri="{BB962C8B-B14F-4D97-AF65-F5344CB8AC3E}">
        <p14:creationId xmlns:p14="http://schemas.microsoft.com/office/powerpoint/2010/main" val="244201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7309" y="908720"/>
            <a:ext cx="10157354" cy="5263480"/>
          </a:xfrm>
        </p:spPr>
        <p:txBody>
          <a:bodyPr>
            <a:normAutofit fontScale="85000" lnSpcReduction="10000"/>
          </a:bodyPr>
          <a:lstStyle/>
          <a:p>
            <a:r>
              <a:rPr lang="lv-LV" sz="3300" dirty="0"/>
              <a:t>Biedrību un nodibinājumu likums</a:t>
            </a:r>
          </a:p>
          <a:p>
            <a:r>
              <a:rPr lang="lv-LV" sz="3300" dirty="0"/>
              <a:t>8.pants. Brīvprātīgais darbs </a:t>
            </a:r>
          </a:p>
          <a:p>
            <a:r>
              <a:rPr lang="lv-LV" sz="3300" dirty="0"/>
              <a:t>(1) Biedrībām un nodibinājumiem ir tiesības nodarbināt personas brīvprātīgā darbā. Par brīvprātīgo darbu uzskatāms bezatlīdzības darbs vai pakalpojumu sniegšana, ko veic fiziskā persona, nestājoties ar biedrību vai nodibinājumu darba tiesiskajās attiecībās, un kas ir vērsts uz biedrības vai nodibinājuma statūtos noteiktā mērķa sasniegšanu. </a:t>
            </a:r>
          </a:p>
          <a:p>
            <a:r>
              <a:rPr lang="lv-LV" sz="3300" dirty="0"/>
              <a:t>(2) Pēc personas pieprasījuma par brīvprātīgā darba veikšanu noslēdzams rakstveida līgums, norādot veicamo darbu un tā izpildes termiņu. </a:t>
            </a:r>
          </a:p>
          <a:p>
            <a:endParaRPr lang="lv-LV" dirty="0"/>
          </a:p>
        </p:txBody>
      </p:sp>
      <p:sp>
        <p:nvSpPr>
          <p:cNvPr id="3" name="Title 2"/>
          <p:cNvSpPr>
            <a:spLocks noGrp="1"/>
          </p:cNvSpPr>
          <p:nvPr>
            <p:ph type="title"/>
          </p:nvPr>
        </p:nvSpPr>
        <p:spPr>
          <a:xfrm>
            <a:off x="1117309" y="76200"/>
            <a:ext cx="10157354" cy="688504"/>
          </a:xfrm>
        </p:spPr>
        <p:txBody>
          <a:bodyPr>
            <a:normAutofit fontScale="90000"/>
          </a:bodyPr>
          <a:lstStyle/>
          <a:p>
            <a:r>
              <a:rPr lang="lv-LV" dirty="0"/>
              <a:t>Līgums par brīvprātīgo darbu</a:t>
            </a:r>
          </a:p>
        </p:txBody>
      </p:sp>
      <p:sp>
        <p:nvSpPr>
          <p:cNvPr id="4" name="Date Placeholder 3"/>
          <p:cNvSpPr>
            <a:spLocks noGrp="1"/>
          </p:cNvSpPr>
          <p:nvPr>
            <p:ph type="dt" sz="half" idx="10"/>
          </p:nvPr>
        </p:nvSpPr>
        <p:spPr/>
        <p:txBody>
          <a:bodyPr/>
          <a:lstStyle/>
          <a:p>
            <a:fld id="{733BD0EB-BD78-4CC2-BF57-2773849B67A9}"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18</a:t>
            </a:fld>
            <a:endParaRPr lang="en-US"/>
          </a:p>
        </p:txBody>
      </p:sp>
    </p:spTree>
    <p:extLst>
      <p:ext uri="{BB962C8B-B14F-4D97-AF65-F5344CB8AC3E}">
        <p14:creationId xmlns:p14="http://schemas.microsoft.com/office/powerpoint/2010/main" val="146819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19</a:t>
            </a:fld>
            <a:endParaRPr lang="en-US"/>
          </a:p>
        </p:txBody>
      </p:sp>
      <p:sp>
        <p:nvSpPr>
          <p:cNvPr id="4" name="Content Placeholder 3"/>
          <p:cNvSpPr>
            <a:spLocks noGrp="1"/>
          </p:cNvSpPr>
          <p:nvPr>
            <p:ph idx="1"/>
          </p:nvPr>
        </p:nvSpPr>
        <p:spPr>
          <a:xfrm>
            <a:off x="1117309" y="1052736"/>
            <a:ext cx="10157354" cy="5119464"/>
          </a:xfrm>
        </p:spPr>
        <p:txBody>
          <a:bodyPr>
            <a:normAutofit/>
          </a:bodyPr>
          <a:lstStyle/>
          <a:p>
            <a:r>
              <a:rPr lang="lv-LV" sz="2800" dirty="0"/>
              <a:t>(3) Persona, kura veic brīvprātīgo darbu, var prasīt tādu izdevumu segšanu, kas radušies brīvprātīgā darba izpildes gaitā, ja tas noteikts biedrības vai nodibinājuma statūtos vai valdes lēmumos. </a:t>
            </a:r>
          </a:p>
          <a:p>
            <a:r>
              <a:rPr lang="lv-LV" sz="2800" dirty="0"/>
              <a:t>(4) Par kaitējumu, kas radies personai, pildot brīvprātīgo darbu, biedrība un nodibinājums atbild, ja šādu pienākumu tas uzņēmies vai arī kaitējums nodarīts biedrības vai nodibinājuma vainas dēļ.</a:t>
            </a:r>
          </a:p>
        </p:txBody>
      </p:sp>
      <p:sp>
        <p:nvSpPr>
          <p:cNvPr id="5" name="Title 4"/>
          <p:cNvSpPr>
            <a:spLocks noGrp="1"/>
          </p:cNvSpPr>
          <p:nvPr>
            <p:ph type="title"/>
          </p:nvPr>
        </p:nvSpPr>
        <p:spPr>
          <a:xfrm>
            <a:off x="1117309" y="76200"/>
            <a:ext cx="10157354" cy="688504"/>
          </a:xfrm>
        </p:spPr>
        <p:txBody>
          <a:bodyPr>
            <a:normAutofit fontScale="90000"/>
          </a:bodyPr>
          <a:lstStyle/>
          <a:p>
            <a:endParaRPr lang="ru-RU" dirty="0"/>
          </a:p>
        </p:txBody>
      </p:sp>
    </p:spTree>
    <p:extLst>
      <p:ext uri="{BB962C8B-B14F-4D97-AF65-F5344CB8AC3E}">
        <p14:creationId xmlns:p14="http://schemas.microsoft.com/office/powerpoint/2010/main" val="183264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lv-LV" sz="2600" dirty="0"/>
          </a:p>
          <a:p>
            <a:r>
              <a:rPr lang="lv-LV" sz="2600" dirty="0"/>
              <a:t>Līgumattiecību vispārīgie nosacījumi</a:t>
            </a:r>
          </a:p>
          <a:p>
            <a:r>
              <a:rPr lang="lv-LV" sz="2600" dirty="0"/>
              <a:t>Pasākumi un to dažādība </a:t>
            </a:r>
          </a:p>
          <a:p>
            <a:r>
              <a:rPr lang="lv-LV" sz="2600" dirty="0"/>
              <a:t>Līgums ar dalībnieka likumisko pārstāvi</a:t>
            </a:r>
          </a:p>
          <a:p>
            <a:r>
              <a:rPr lang="lv-LV" sz="2600" dirty="0"/>
              <a:t>Darba līgums</a:t>
            </a:r>
          </a:p>
          <a:p>
            <a:r>
              <a:rPr lang="lv-LV" sz="2600" dirty="0"/>
              <a:t>Uzņēmuma līgums</a:t>
            </a:r>
          </a:p>
          <a:p>
            <a:r>
              <a:rPr lang="lv-LV" sz="2600" dirty="0"/>
              <a:t>Autortiesību līgums</a:t>
            </a:r>
          </a:p>
          <a:p>
            <a:r>
              <a:rPr lang="lv-LV" sz="2600" dirty="0"/>
              <a:t>Īres/nomas līgums</a:t>
            </a:r>
          </a:p>
          <a:p>
            <a:r>
              <a:rPr lang="lv-LV" sz="2600" dirty="0"/>
              <a:t>Nometnes dokumentācijas nozīme</a:t>
            </a:r>
          </a:p>
        </p:txBody>
      </p:sp>
      <p:sp>
        <p:nvSpPr>
          <p:cNvPr id="2" name="Title 1"/>
          <p:cNvSpPr>
            <a:spLocks noGrp="1"/>
          </p:cNvSpPr>
          <p:nvPr>
            <p:ph type="title"/>
          </p:nvPr>
        </p:nvSpPr>
        <p:spPr/>
        <p:txBody>
          <a:bodyPr/>
          <a:lstStyle/>
          <a:p>
            <a:r>
              <a:rPr lang="lv-LV" dirty="0"/>
              <a:t>Saturs</a:t>
            </a:r>
            <a:endParaRPr lang="en-US" dirty="0"/>
          </a:p>
        </p:txBody>
      </p:sp>
      <p:sp>
        <p:nvSpPr>
          <p:cNvPr id="4" name="Date Placeholder 3"/>
          <p:cNvSpPr>
            <a:spLocks noGrp="1"/>
          </p:cNvSpPr>
          <p:nvPr>
            <p:ph type="dt" sz="half" idx="10"/>
          </p:nvPr>
        </p:nvSpPr>
        <p:spPr/>
        <p:txBody>
          <a:bodyPr/>
          <a:lstStyle/>
          <a:p>
            <a:fld id="{13A57952-9066-4F37-B98E-9FA9185832C4}" type="datetime1">
              <a:rPr lang="lv-LV" smtClean="0"/>
              <a:t>2017.04.27.</a:t>
            </a:fld>
            <a:endParaRPr lang="en-US" dirty="0"/>
          </a:p>
        </p:txBody>
      </p:sp>
      <p:sp>
        <p:nvSpPr>
          <p:cNvPr id="5" name="Slide Number Placeholder 4"/>
          <p:cNvSpPr>
            <a:spLocks noGrp="1"/>
          </p:cNvSpPr>
          <p:nvPr>
            <p:ph type="sldNum" sz="quarter" idx="12"/>
          </p:nvPr>
        </p:nvSpPr>
        <p:spPr/>
        <p:txBody>
          <a:bodyPr/>
          <a:lstStyle/>
          <a:p>
            <a:fld id="{DA60BA0E-20D0-4E7C-B286-26C960A6788F}" type="slidenum">
              <a:rPr lang="en-US" smtClean="0"/>
              <a:t>2</a:t>
            </a:fld>
            <a:endParaRPr lang="en-US"/>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7309" y="404664"/>
            <a:ext cx="10157354" cy="6120680"/>
          </a:xfrm>
        </p:spPr>
        <p:txBody>
          <a:bodyPr>
            <a:normAutofit fontScale="92500" lnSpcReduction="20000"/>
          </a:bodyPr>
          <a:lstStyle/>
          <a:p>
            <a:pPr marL="0" indent="0" algn="ctr">
              <a:lnSpc>
                <a:spcPct val="120000"/>
              </a:lnSpc>
              <a:spcBef>
                <a:spcPts val="0"/>
              </a:spcBef>
              <a:buNone/>
            </a:pPr>
            <a:r>
              <a:rPr lang="lv-LV" b="1" dirty="0"/>
              <a:t>Jaunatnes likums</a:t>
            </a:r>
          </a:p>
          <a:p>
            <a:pPr marL="0" indent="0">
              <a:lnSpc>
                <a:spcPct val="120000"/>
              </a:lnSpc>
              <a:spcBef>
                <a:spcPts val="0"/>
              </a:spcBef>
              <a:buNone/>
            </a:pPr>
            <a:r>
              <a:rPr lang="lv-LV" sz="2800" dirty="0"/>
              <a:t>9.pants. </a:t>
            </a:r>
            <a:r>
              <a:rPr lang="lv-LV" sz="2800" b="1" dirty="0"/>
              <a:t>Jauniešu brīvprātīgais darbs </a:t>
            </a:r>
          </a:p>
          <a:p>
            <a:pPr marL="0" indent="0">
              <a:lnSpc>
                <a:spcPct val="120000"/>
              </a:lnSpc>
              <a:spcBef>
                <a:spcPts val="0"/>
              </a:spcBef>
              <a:buNone/>
            </a:pPr>
            <a:r>
              <a:rPr lang="lv-LV" sz="2800" dirty="0"/>
              <a:t>(1) Jauniešu brīvprātīgais darbs ir orientēts uz sabiedriskā labuma darbību un veicina viņu zināšanu, prasmju, iemaņu un attieksmju attīstību, kā arī brīvā laika lietderīgu izmantošanu. </a:t>
            </a:r>
          </a:p>
          <a:p>
            <a:pPr marL="0" indent="0">
              <a:lnSpc>
                <a:spcPct val="120000"/>
              </a:lnSpc>
              <a:spcBef>
                <a:spcPts val="0"/>
              </a:spcBef>
              <a:buNone/>
            </a:pPr>
            <a:r>
              <a:rPr lang="lv-LV" sz="2800" dirty="0"/>
              <a:t>(2) Jaunietis veic brīvprātīgo darbu bez atlīdzības, nestājoties ar brīvprātīgā darba organizētāju darba tiesiskajās attiecībās. </a:t>
            </a:r>
          </a:p>
          <a:p>
            <a:pPr marL="0" indent="0">
              <a:lnSpc>
                <a:spcPct val="120000"/>
              </a:lnSpc>
              <a:spcBef>
                <a:spcPts val="0"/>
              </a:spcBef>
              <a:buNone/>
            </a:pPr>
            <a:r>
              <a:rPr lang="lv-LV" sz="2800" dirty="0"/>
              <a:t>(3) Jauniešu brīvprātīgo darbu nedrīkst izmantot brīvprātīgā darba organizētāja vai trešās personas peļņas gūšanas nolūkā. </a:t>
            </a:r>
          </a:p>
          <a:p>
            <a:pPr marL="0" indent="0">
              <a:lnSpc>
                <a:spcPct val="120000"/>
              </a:lnSpc>
              <a:spcBef>
                <a:spcPts val="0"/>
              </a:spcBef>
              <a:buNone/>
            </a:pPr>
            <a:r>
              <a:rPr lang="lv-LV" sz="2800" dirty="0"/>
              <a:t>(4) Uz jauniešu brīvprātīgo darbu attiecināmi darba tiesiskās attiecības regulējošos normatīvajos aktos noteiktie aizliegumi un ierobežojumi.</a:t>
            </a:r>
          </a:p>
        </p:txBody>
      </p:sp>
      <p:sp>
        <p:nvSpPr>
          <p:cNvPr id="4" name="Date Placeholder 3"/>
          <p:cNvSpPr>
            <a:spLocks noGrp="1"/>
          </p:cNvSpPr>
          <p:nvPr>
            <p:ph type="dt" sz="half" idx="10"/>
          </p:nvPr>
        </p:nvSpPr>
        <p:spPr/>
        <p:txBody>
          <a:bodyPr/>
          <a:lstStyle/>
          <a:p>
            <a:fld id="{069DC30B-58DE-415C-B356-D7B9E896AF45}"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20</a:t>
            </a:fld>
            <a:endParaRPr lang="en-US"/>
          </a:p>
        </p:txBody>
      </p:sp>
    </p:spTree>
    <p:extLst>
      <p:ext uri="{BB962C8B-B14F-4D97-AF65-F5344CB8AC3E}">
        <p14:creationId xmlns:p14="http://schemas.microsoft.com/office/powerpoint/2010/main" val="273994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21</a:t>
            </a:fld>
            <a:endParaRPr lang="en-US"/>
          </a:p>
        </p:txBody>
      </p:sp>
      <p:sp>
        <p:nvSpPr>
          <p:cNvPr id="4" name="Content Placeholder 3"/>
          <p:cNvSpPr>
            <a:spLocks noGrp="1"/>
          </p:cNvSpPr>
          <p:nvPr>
            <p:ph idx="1"/>
          </p:nvPr>
        </p:nvSpPr>
        <p:spPr>
          <a:xfrm>
            <a:off x="1117309" y="404664"/>
            <a:ext cx="10157354" cy="5767536"/>
          </a:xfrm>
        </p:spPr>
        <p:txBody>
          <a:bodyPr>
            <a:noAutofit/>
          </a:bodyPr>
          <a:lstStyle/>
          <a:p>
            <a:pPr marL="0" indent="0">
              <a:lnSpc>
                <a:spcPct val="120000"/>
              </a:lnSpc>
              <a:spcBef>
                <a:spcPts val="0"/>
              </a:spcBef>
              <a:buNone/>
            </a:pPr>
            <a:r>
              <a:rPr lang="lv-LV" sz="2800" dirty="0"/>
              <a:t>10.pants. </a:t>
            </a:r>
            <a:r>
              <a:rPr lang="lv-LV" sz="2800" b="1" dirty="0"/>
              <a:t>Jauniešu brīvprātīgā darba organizēšana </a:t>
            </a:r>
          </a:p>
          <a:p>
            <a:pPr marL="0" indent="0">
              <a:lnSpc>
                <a:spcPct val="120000"/>
              </a:lnSpc>
              <a:spcBef>
                <a:spcPts val="0"/>
              </a:spcBef>
              <a:buNone/>
            </a:pPr>
            <a:r>
              <a:rPr lang="lv-LV" sz="2800" dirty="0"/>
              <a:t>(1) Jauniešu brīvprātīgo darbu var organizēt biedrības un nodibinājumi, kā arī valsts un pašvaldību iestādes. </a:t>
            </a:r>
          </a:p>
          <a:p>
            <a:pPr marL="0" indent="0">
              <a:lnSpc>
                <a:spcPct val="120000"/>
              </a:lnSpc>
              <a:spcBef>
                <a:spcPts val="0"/>
              </a:spcBef>
              <a:buNone/>
            </a:pPr>
            <a:r>
              <a:rPr lang="lv-LV" sz="2800" dirty="0"/>
              <a:t>(2) Jauniešu brīvprātīgā darba organizētājs: </a:t>
            </a:r>
          </a:p>
          <a:p>
            <a:pPr marL="0" indent="0">
              <a:lnSpc>
                <a:spcPct val="120000"/>
              </a:lnSpc>
              <a:spcBef>
                <a:spcPts val="0"/>
              </a:spcBef>
              <a:buNone/>
            </a:pPr>
            <a:r>
              <a:rPr lang="lv-LV" sz="2800" dirty="0"/>
              <a:t>	1) atbild par drošiem un jaunieša veselībai nekaitīgiem brīvprātīgā darba 	apstākļiem; </a:t>
            </a:r>
          </a:p>
          <a:p>
            <a:pPr marL="0" indent="0">
              <a:lnSpc>
                <a:spcPct val="120000"/>
              </a:lnSpc>
              <a:spcBef>
                <a:spcPts val="0"/>
              </a:spcBef>
              <a:buNone/>
            </a:pPr>
            <a:r>
              <a:rPr lang="lv-LV" sz="2800" dirty="0"/>
              <a:t>	2) pēc jaunieša pieprasījuma izsniedz rakstveida apliecinājumu par brīvprātīgajā 	darbā 	pavadīto 	laiku, pienākumiem, iegūtajām zināšanām, prasmēm un iemaņām; </a:t>
            </a:r>
          </a:p>
          <a:p>
            <a:pPr marL="0" indent="0">
              <a:lnSpc>
                <a:spcPct val="120000"/>
              </a:lnSpc>
              <a:spcBef>
                <a:spcPts val="0"/>
              </a:spcBef>
              <a:buNone/>
            </a:pPr>
            <a:r>
              <a:rPr lang="lv-LV" sz="2800" dirty="0"/>
              <a:t>	</a:t>
            </a:r>
          </a:p>
        </p:txBody>
      </p:sp>
    </p:spTree>
    <p:extLst>
      <p:ext uri="{BB962C8B-B14F-4D97-AF65-F5344CB8AC3E}">
        <p14:creationId xmlns:p14="http://schemas.microsoft.com/office/powerpoint/2010/main" val="109846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22</a:t>
            </a:fld>
            <a:endParaRPr lang="en-US"/>
          </a:p>
        </p:txBody>
      </p:sp>
      <p:sp>
        <p:nvSpPr>
          <p:cNvPr id="4" name="Content Placeholder 3"/>
          <p:cNvSpPr>
            <a:spLocks noGrp="1"/>
          </p:cNvSpPr>
          <p:nvPr>
            <p:ph idx="1"/>
          </p:nvPr>
        </p:nvSpPr>
        <p:spPr>
          <a:xfrm>
            <a:off x="1117309" y="620688"/>
            <a:ext cx="10157354" cy="5551512"/>
          </a:xfrm>
        </p:spPr>
        <p:txBody>
          <a:bodyPr>
            <a:normAutofit/>
          </a:bodyPr>
          <a:lstStyle/>
          <a:p>
            <a:pPr marL="0" indent="0">
              <a:lnSpc>
                <a:spcPct val="120000"/>
              </a:lnSpc>
              <a:spcBef>
                <a:spcPts val="0"/>
              </a:spcBef>
              <a:buNone/>
            </a:pPr>
            <a:r>
              <a:rPr lang="lv-LV" sz="2800" dirty="0"/>
              <a:t>3) ir tiesīgs pieprasīt, lai jaunietis, uzsākot brīvprātīgo darbu, uzrāda ārsta izsniegtu izziņu par 	savu 	veselības stāvokli, tādējādi pārliecinoties par jaunieša piemērotību paredzētajam 	brīvprātīgajam 	darbam. </a:t>
            </a:r>
          </a:p>
          <a:p>
            <a:pPr marL="0" indent="0">
              <a:lnSpc>
                <a:spcPct val="120000"/>
              </a:lnSpc>
              <a:spcBef>
                <a:spcPts val="0"/>
              </a:spcBef>
              <a:buNone/>
            </a:pPr>
            <a:r>
              <a:rPr lang="lv-LV" sz="2800" dirty="0"/>
              <a:t>(3) Pēc brīvprātīgā darba organizētāja vai jaunieša paša iniciatīvas par brīvprātīgo darbu slēdzams rakstveida līgums, norādot veicamo darbu un tā izpildes termiņu.</a:t>
            </a:r>
          </a:p>
        </p:txBody>
      </p:sp>
    </p:spTree>
    <p:extLst>
      <p:ext uri="{BB962C8B-B14F-4D97-AF65-F5344CB8AC3E}">
        <p14:creationId xmlns:p14="http://schemas.microsoft.com/office/powerpoint/2010/main" val="212152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7309" y="1412776"/>
            <a:ext cx="10157354" cy="4759424"/>
          </a:xfrm>
        </p:spPr>
        <p:txBody>
          <a:bodyPr>
            <a:normAutofit lnSpcReduction="10000"/>
          </a:bodyPr>
          <a:lstStyle/>
          <a:p>
            <a:r>
              <a:rPr lang="lv-LV" sz="2800" dirty="0"/>
              <a:t>nevalstiskās organizācijas var nodarbināt ikvienu personu,</a:t>
            </a:r>
          </a:p>
          <a:p>
            <a:r>
              <a:rPr lang="lv-LV" sz="2800" dirty="0"/>
              <a:t>valsts un pašvaldību institūcijas brīvprātīgā darbā var nodarbināt tikai jauniešus vecumā no 13 līdz 25 gadiem (līdz 18 gadu vecumam nepieciešama vecāku rakstiska atļauja).</a:t>
            </a:r>
          </a:p>
          <a:p>
            <a:r>
              <a:rPr lang="lv-LV" sz="2800" dirty="0"/>
              <a:t>valsts un pašvaldības institūcijas kā brīvprātīgos var nodarbināt pieaugušos tikai sadarbojoties ar NVO, kas uzņemas brīvprātīgo organizatora lomu</a:t>
            </a:r>
          </a:p>
          <a:p>
            <a:pPr marL="0" indent="0">
              <a:buNone/>
            </a:pPr>
            <a:r>
              <a:rPr lang="lv-LV" sz="2800" dirty="0"/>
              <a:t>Brīvprātīgā darba organizēšanas rokasgrāmata 7 soļi.</a:t>
            </a:r>
          </a:p>
          <a:p>
            <a:endParaRPr lang="lv-LV" dirty="0"/>
          </a:p>
        </p:txBody>
      </p:sp>
      <p:sp>
        <p:nvSpPr>
          <p:cNvPr id="3" name="Title 2"/>
          <p:cNvSpPr>
            <a:spLocks noGrp="1"/>
          </p:cNvSpPr>
          <p:nvPr>
            <p:ph type="title"/>
          </p:nvPr>
        </p:nvSpPr>
        <p:spPr/>
        <p:txBody>
          <a:bodyPr/>
          <a:lstStyle/>
          <a:p>
            <a:r>
              <a:rPr lang="lv-LV" altLang="lv-LV" dirty="0">
                <a:ea typeface="MS PGothic" pitchFamily="34" charset="-128"/>
              </a:rPr>
              <a:t>Ierobežojumi brīvprātīgo darba piesaistē</a:t>
            </a:r>
            <a:endParaRPr lang="lv-LV" dirty="0"/>
          </a:p>
        </p:txBody>
      </p:sp>
      <p:sp>
        <p:nvSpPr>
          <p:cNvPr id="4" name="Date Placeholder 3"/>
          <p:cNvSpPr>
            <a:spLocks noGrp="1"/>
          </p:cNvSpPr>
          <p:nvPr>
            <p:ph type="dt" sz="half" idx="10"/>
          </p:nvPr>
        </p:nvSpPr>
        <p:spPr/>
        <p:txBody>
          <a:bodyPr/>
          <a:lstStyle/>
          <a:p>
            <a:fld id="{0CF5B050-C821-46A0-BA65-EFEF17615E97}"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23</a:t>
            </a:fld>
            <a:endParaRPr lang="en-US"/>
          </a:p>
        </p:txBody>
      </p:sp>
    </p:spTree>
    <p:extLst>
      <p:ext uri="{BB962C8B-B14F-4D97-AF65-F5344CB8AC3E}">
        <p14:creationId xmlns:p14="http://schemas.microsoft.com/office/powerpoint/2010/main" val="364630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24</a:t>
            </a:fld>
            <a:endParaRPr lang="en-US"/>
          </a:p>
        </p:txBody>
      </p:sp>
      <p:sp>
        <p:nvSpPr>
          <p:cNvPr id="4" name="Content Placeholder 3"/>
          <p:cNvSpPr>
            <a:spLocks noGrp="1"/>
          </p:cNvSpPr>
          <p:nvPr>
            <p:ph idx="1"/>
          </p:nvPr>
        </p:nvSpPr>
        <p:spPr/>
        <p:txBody>
          <a:bodyPr/>
          <a:lstStyle/>
          <a:p>
            <a:r>
              <a:rPr lang="lv-LV" sz="3600" dirty="0"/>
              <a:t>Darba līgums</a:t>
            </a:r>
          </a:p>
          <a:p>
            <a:r>
              <a:rPr lang="lv-LV" sz="3600" dirty="0"/>
              <a:t>Līgums par brīvprātīgo darbu</a:t>
            </a:r>
          </a:p>
          <a:p>
            <a:endParaRPr lang="lv-LV" dirty="0"/>
          </a:p>
        </p:txBody>
      </p:sp>
      <p:sp>
        <p:nvSpPr>
          <p:cNvPr id="5" name="Title 4"/>
          <p:cNvSpPr>
            <a:spLocks noGrp="1"/>
          </p:cNvSpPr>
          <p:nvPr>
            <p:ph type="title"/>
          </p:nvPr>
        </p:nvSpPr>
        <p:spPr/>
        <p:txBody>
          <a:bodyPr/>
          <a:lstStyle/>
          <a:p>
            <a:r>
              <a:rPr lang="lv-LV" dirty="0"/>
              <a:t>Līgumi nodarbinātības attiecību nodibināšanai</a:t>
            </a:r>
          </a:p>
        </p:txBody>
      </p:sp>
    </p:spTree>
    <p:extLst>
      <p:ext uri="{BB962C8B-B14F-4D97-AF65-F5344CB8AC3E}">
        <p14:creationId xmlns:p14="http://schemas.microsoft.com/office/powerpoint/2010/main" val="10021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lv-LV" sz="2800" dirty="0"/>
              <a:t>Darba likums 28.panta otrā daļa</a:t>
            </a:r>
          </a:p>
          <a:p>
            <a:r>
              <a:rPr lang="lv-LV" sz="2800" dirty="0"/>
              <a:t>Ar darba līgumu darbinieks uzņemas </a:t>
            </a:r>
            <a:r>
              <a:rPr lang="lv-LV" sz="2800" u="sng" dirty="0"/>
              <a:t>veikt</a:t>
            </a:r>
            <a:r>
              <a:rPr lang="lv-LV" sz="2800" dirty="0"/>
              <a:t> noteiktu </a:t>
            </a:r>
            <a:r>
              <a:rPr lang="lv-LV" sz="2800" u="sng" dirty="0"/>
              <a:t>darbu</a:t>
            </a:r>
            <a:r>
              <a:rPr lang="lv-LV" sz="2800" dirty="0"/>
              <a:t>, </a:t>
            </a:r>
            <a:r>
              <a:rPr lang="lv-LV" sz="2800" u="sng" dirty="0"/>
              <a:t>pakļaujoties</a:t>
            </a:r>
            <a:r>
              <a:rPr lang="lv-LV" sz="2800" dirty="0"/>
              <a:t> noteiktai darba </a:t>
            </a:r>
            <a:r>
              <a:rPr lang="lv-LV" sz="2800" u="sng" dirty="0"/>
              <a:t>kārtībai</a:t>
            </a:r>
            <a:r>
              <a:rPr lang="lv-LV" sz="2800" dirty="0"/>
              <a:t> un darba devēja </a:t>
            </a:r>
            <a:r>
              <a:rPr lang="lv-LV" sz="2800" u="sng" dirty="0"/>
              <a:t>rīkojumiem</a:t>
            </a:r>
            <a:r>
              <a:rPr lang="lv-LV" sz="2800" dirty="0"/>
              <a:t>, bet darba devējs — maksāt nolīgto darba samaksu un nodrošināt taisnīgus, drošus un veselībai nekaitīgus darba apstākļus.</a:t>
            </a:r>
          </a:p>
        </p:txBody>
      </p:sp>
      <p:sp>
        <p:nvSpPr>
          <p:cNvPr id="3" name="Title 2"/>
          <p:cNvSpPr>
            <a:spLocks noGrp="1"/>
          </p:cNvSpPr>
          <p:nvPr>
            <p:ph type="title"/>
          </p:nvPr>
        </p:nvSpPr>
        <p:spPr/>
        <p:txBody>
          <a:bodyPr/>
          <a:lstStyle/>
          <a:p>
            <a:r>
              <a:rPr lang="lv-LV" dirty="0"/>
              <a:t>Darba līgums</a:t>
            </a:r>
          </a:p>
        </p:txBody>
      </p:sp>
      <p:sp>
        <p:nvSpPr>
          <p:cNvPr id="4" name="Date Placeholder 3"/>
          <p:cNvSpPr>
            <a:spLocks noGrp="1"/>
          </p:cNvSpPr>
          <p:nvPr>
            <p:ph type="dt" sz="half" idx="10"/>
          </p:nvPr>
        </p:nvSpPr>
        <p:spPr/>
        <p:txBody>
          <a:bodyPr/>
          <a:lstStyle/>
          <a:p>
            <a:fld id="{EFC7FE57-6772-4392-8962-290AC62D0291}"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25</a:t>
            </a:fld>
            <a:endParaRPr lang="en-US"/>
          </a:p>
        </p:txBody>
      </p:sp>
    </p:spTree>
    <p:extLst>
      <p:ext uri="{BB962C8B-B14F-4D97-AF65-F5344CB8AC3E}">
        <p14:creationId xmlns:p14="http://schemas.microsoft.com/office/powerpoint/2010/main" val="277114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lv-LV" sz="2800" dirty="0"/>
              <a:t>Darba līgums uz nenoteiktu laiku</a:t>
            </a:r>
          </a:p>
          <a:p>
            <a:r>
              <a:rPr lang="lv-LV" sz="2800" dirty="0"/>
              <a:t>Darba līgums uz noteiktu laiku</a:t>
            </a:r>
          </a:p>
          <a:p>
            <a:endParaRPr lang="lv-LV" sz="2800" dirty="0"/>
          </a:p>
        </p:txBody>
      </p:sp>
      <p:sp>
        <p:nvSpPr>
          <p:cNvPr id="3" name="Title 2"/>
          <p:cNvSpPr>
            <a:spLocks noGrp="1"/>
          </p:cNvSpPr>
          <p:nvPr>
            <p:ph type="title"/>
          </p:nvPr>
        </p:nvSpPr>
        <p:spPr/>
        <p:txBody>
          <a:bodyPr/>
          <a:lstStyle/>
          <a:p>
            <a:r>
              <a:rPr lang="lv-LV" dirty="0"/>
              <a:t>Darba līgumu veidi atkarībā no termiņa</a:t>
            </a:r>
          </a:p>
        </p:txBody>
      </p:sp>
      <p:sp>
        <p:nvSpPr>
          <p:cNvPr id="4" name="Date Placeholder 3"/>
          <p:cNvSpPr>
            <a:spLocks noGrp="1"/>
          </p:cNvSpPr>
          <p:nvPr>
            <p:ph type="dt" sz="half" idx="10"/>
          </p:nvPr>
        </p:nvSpPr>
        <p:spPr/>
        <p:txBody>
          <a:bodyPr/>
          <a:lstStyle/>
          <a:p>
            <a:fld id="{C9644EA7-B600-477E-A529-C91F97C44923}"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26</a:t>
            </a:fld>
            <a:endParaRPr lang="en-US"/>
          </a:p>
        </p:txBody>
      </p:sp>
    </p:spTree>
    <p:extLst>
      <p:ext uri="{BB962C8B-B14F-4D97-AF65-F5344CB8AC3E}">
        <p14:creationId xmlns:p14="http://schemas.microsoft.com/office/powerpoint/2010/main" val="411748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1268760"/>
            <a:ext cx="10157354" cy="4903440"/>
          </a:xfrm>
        </p:spPr>
        <p:txBody>
          <a:bodyPr>
            <a:noAutofit/>
          </a:bodyPr>
          <a:lstStyle/>
          <a:p>
            <a:r>
              <a:rPr lang="lv-LV" sz="2800" dirty="0"/>
              <a:t>06.08.2002. MK noteikumi Nr.353 "Noteikumi par darbiem jomās, kurās darba līgums parasti netiek slēgts uz nenoteiktu laiku"</a:t>
            </a:r>
          </a:p>
          <a:p>
            <a:r>
              <a:rPr lang="lv-LV" sz="2800" dirty="0"/>
              <a:t>25.06.2002. MK noteikumi Nr.272 "Noteikumi par sezonas rakstura darbiem“ 2.31. </a:t>
            </a:r>
            <a:r>
              <a:rPr lang="lv-LV" sz="2800" u="sng" dirty="0"/>
              <a:t>ar dažādu nometņu darbību saistīts darbs</a:t>
            </a:r>
            <a:r>
              <a:rPr lang="lv-LV" sz="2800" dirty="0"/>
              <a:t>; </a:t>
            </a:r>
          </a:p>
          <a:p>
            <a:r>
              <a:rPr lang="lv-LV" sz="2800" dirty="0"/>
              <a:t>28.05.2002. MK noteikumi Nr.205 "Kārtība, kādā tiek izsniegtas atļaujas bērnu - izpildītāju - nodarbināšanai kultūras, mākslas, sporta un reklāmas pasākumos, kā arī atļaujā ietveramie ierobežojumi"</a:t>
            </a:r>
          </a:p>
        </p:txBody>
      </p:sp>
      <p:sp>
        <p:nvSpPr>
          <p:cNvPr id="2" name="Title 1"/>
          <p:cNvSpPr>
            <a:spLocks noGrp="1"/>
          </p:cNvSpPr>
          <p:nvPr>
            <p:ph type="title"/>
          </p:nvPr>
        </p:nvSpPr>
        <p:spPr>
          <a:xfrm>
            <a:off x="1117309" y="76200"/>
            <a:ext cx="10157354" cy="1120552"/>
          </a:xfrm>
        </p:spPr>
        <p:txBody>
          <a:bodyPr/>
          <a:lstStyle/>
          <a:p>
            <a:r>
              <a:rPr lang="lv-LV" dirty="0"/>
              <a:t>Saistošie MK noteikumi</a:t>
            </a:r>
            <a:endParaRPr lang="en-US" dirty="0"/>
          </a:p>
        </p:txBody>
      </p:sp>
      <p:sp>
        <p:nvSpPr>
          <p:cNvPr id="4" name="Date Placeholder 3"/>
          <p:cNvSpPr>
            <a:spLocks noGrp="1"/>
          </p:cNvSpPr>
          <p:nvPr>
            <p:ph type="dt" sz="half" idx="10"/>
          </p:nvPr>
        </p:nvSpPr>
        <p:spPr/>
        <p:txBody>
          <a:bodyPr/>
          <a:lstStyle/>
          <a:p>
            <a:fld id="{9C517455-A2C4-4F30-8BAE-04FCB1DCCC4E}"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27</a:t>
            </a:fld>
            <a:endParaRPr lang="en-US"/>
          </a:p>
        </p:txBody>
      </p:sp>
    </p:spTree>
    <p:extLst>
      <p:ext uri="{BB962C8B-B14F-4D97-AF65-F5344CB8AC3E}">
        <p14:creationId xmlns:p14="http://schemas.microsoft.com/office/powerpoint/2010/main" val="274172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28</a:t>
            </a:fld>
            <a:endParaRPr lang="en-US"/>
          </a:p>
        </p:txBody>
      </p:sp>
      <p:sp>
        <p:nvSpPr>
          <p:cNvPr id="4" name="Content Placeholder 3"/>
          <p:cNvSpPr>
            <a:spLocks noGrp="1"/>
          </p:cNvSpPr>
          <p:nvPr>
            <p:ph idx="1"/>
          </p:nvPr>
        </p:nvSpPr>
        <p:spPr/>
        <p:txBody>
          <a:bodyPr>
            <a:normAutofit/>
          </a:bodyPr>
          <a:lstStyle/>
          <a:p>
            <a:r>
              <a:rPr lang="lv-LV" sz="2800" dirty="0"/>
              <a:t>28.05.2002. MK noteikumi Nr.206 "Noteikumi par darbiem, kuros aizliegts nodarbināt pusaudžus, un izņēmumi, kad nodarbināšana šajos darbos ir atļauta saistībā ar pusaudža profesionālo apmācību“</a:t>
            </a:r>
          </a:p>
          <a:p>
            <a:r>
              <a:rPr lang="lv-LV" sz="2800" dirty="0"/>
              <a:t>08.01.2002. MK noteikumi Nr.10 "Noteikumi par darbiem, kuros atļauts nodarbināt bērnus vecumā no 13 gadiem"</a:t>
            </a:r>
          </a:p>
          <a:p>
            <a:endParaRPr lang="ru-RU" sz="2800" dirty="0"/>
          </a:p>
        </p:txBody>
      </p:sp>
      <p:sp>
        <p:nvSpPr>
          <p:cNvPr id="5" name="Title 4"/>
          <p:cNvSpPr>
            <a:spLocks noGrp="1"/>
          </p:cNvSpPr>
          <p:nvPr>
            <p:ph type="title"/>
          </p:nvPr>
        </p:nvSpPr>
        <p:spPr/>
        <p:txBody>
          <a:bodyPr/>
          <a:lstStyle/>
          <a:p>
            <a:endParaRPr lang="ru-RU"/>
          </a:p>
        </p:txBody>
      </p:sp>
    </p:spTree>
    <p:extLst>
      <p:ext uri="{BB962C8B-B14F-4D97-AF65-F5344CB8AC3E}">
        <p14:creationId xmlns:p14="http://schemas.microsoft.com/office/powerpoint/2010/main" val="161231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sz="2800" dirty="0"/>
              <a:t>Ar uzņēmuma līgumu viena puse uzņemas izpildīt otrai par zināmu atlīdzību ar saviem darba rīkiem un ierīcēm kādu pasūtījumu, izgatavot kādu lietu vai izvest galā kādu pasākumu. </a:t>
            </a:r>
          </a:p>
          <a:p>
            <a:r>
              <a:rPr lang="lv-LV" sz="2800" dirty="0"/>
              <a:t>Galvenās atšķirības:</a:t>
            </a:r>
          </a:p>
          <a:p>
            <a:pPr marL="0" indent="0">
              <a:buNone/>
            </a:pPr>
            <a:r>
              <a:rPr lang="lv-LV" sz="2800" dirty="0"/>
              <a:t>	- Nepakļaujas darba devēja (pasūtītāja) rīkojumiem un noteiktai darba organizācijai</a:t>
            </a:r>
          </a:p>
          <a:p>
            <a:pPr marL="0" indent="0">
              <a:buNone/>
            </a:pPr>
            <a:r>
              <a:rPr lang="lv-LV" sz="2800" dirty="0"/>
              <a:t>	- Darbu (pasūtījumu) izpilda ar saviem resursiem</a:t>
            </a:r>
          </a:p>
          <a:p>
            <a:endParaRPr lang="lv-LV" dirty="0"/>
          </a:p>
        </p:txBody>
      </p:sp>
      <p:sp>
        <p:nvSpPr>
          <p:cNvPr id="3" name="Title 2"/>
          <p:cNvSpPr>
            <a:spLocks noGrp="1"/>
          </p:cNvSpPr>
          <p:nvPr>
            <p:ph type="title"/>
          </p:nvPr>
        </p:nvSpPr>
        <p:spPr/>
        <p:txBody>
          <a:bodyPr/>
          <a:lstStyle/>
          <a:p>
            <a:r>
              <a:rPr lang="lv-LV" dirty="0"/>
              <a:t>Uzņēmuma līgums</a:t>
            </a:r>
          </a:p>
        </p:txBody>
      </p:sp>
      <p:sp>
        <p:nvSpPr>
          <p:cNvPr id="4" name="Date Placeholder 3"/>
          <p:cNvSpPr>
            <a:spLocks noGrp="1"/>
          </p:cNvSpPr>
          <p:nvPr>
            <p:ph type="dt" sz="half" idx="10"/>
          </p:nvPr>
        </p:nvSpPr>
        <p:spPr/>
        <p:txBody>
          <a:bodyPr/>
          <a:lstStyle/>
          <a:p>
            <a:fld id="{05B048D0-CDC7-43CF-9714-C2E117C69BBD}"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29</a:t>
            </a:fld>
            <a:endParaRPr lang="en-US"/>
          </a:p>
        </p:txBody>
      </p:sp>
    </p:spTree>
    <p:extLst>
      <p:ext uri="{BB962C8B-B14F-4D97-AF65-F5344CB8AC3E}">
        <p14:creationId xmlns:p14="http://schemas.microsoft.com/office/powerpoint/2010/main" val="230993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3</a:t>
            </a:fld>
            <a:endParaRPr lang="en-US"/>
          </a:p>
        </p:txBody>
      </p:sp>
      <p:sp>
        <p:nvSpPr>
          <p:cNvPr id="4" name="Content Placeholder 3"/>
          <p:cNvSpPr>
            <a:spLocks noGrp="1"/>
          </p:cNvSpPr>
          <p:nvPr>
            <p:ph idx="1"/>
          </p:nvPr>
        </p:nvSpPr>
        <p:spPr/>
        <p:txBody>
          <a:bodyPr>
            <a:normAutofit/>
          </a:bodyPr>
          <a:lstStyle/>
          <a:p>
            <a:pPr marL="0" indent="0">
              <a:buNone/>
            </a:pPr>
            <a:endParaRPr lang="lv-LV" sz="2600" dirty="0"/>
          </a:p>
          <a:p>
            <a:pPr marL="0" indent="0">
              <a:buNone/>
            </a:pPr>
            <a:r>
              <a:rPr lang="lv-LV" sz="2600" dirty="0"/>
              <a:t>Līgumslēdzējpuses</a:t>
            </a:r>
          </a:p>
          <a:p>
            <a:pPr marL="0" indent="0">
              <a:buNone/>
            </a:pPr>
            <a:r>
              <a:rPr lang="lv-LV" sz="2600" dirty="0"/>
              <a:t>Līguma priekšmets</a:t>
            </a:r>
          </a:p>
          <a:p>
            <a:pPr marL="0" indent="0">
              <a:buNone/>
            </a:pPr>
            <a:r>
              <a:rPr lang="lv-LV" sz="2600" dirty="0"/>
              <a:t>Nosacījumi</a:t>
            </a:r>
          </a:p>
        </p:txBody>
      </p:sp>
      <p:sp>
        <p:nvSpPr>
          <p:cNvPr id="5" name="Title 4"/>
          <p:cNvSpPr>
            <a:spLocks noGrp="1"/>
          </p:cNvSpPr>
          <p:nvPr>
            <p:ph type="title"/>
          </p:nvPr>
        </p:nvSpPr>
        <p:spPr/>
        <p:txBody>
          <a:bodyPr/>
          <a:lstStyle/>
          <a:p>
            <a:r>
              <a:rPr lang="lv-LV" dirty="0"/>
              <a:t>Līgumattiecības</a:t>
            </a:r>
          </a:p>
        </p:txBody>
      </p:sp>
    </p:spTree>
    <p:extLst>
      <p:ext uri="{BB962C8B-B14F-4D97-AF65-F5344CB8AC3E}">
        <p14:creationId xmlns:p14="http://schemas.microsoft.com/office/powerpoint/2010/main" val="104612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lv-LV" sz="2800" dirty="0"/>
              <a:t>Ekonomiskā atkarība</a:t>
            </a:r>
          </a:p>
          <a:p>
            <a:r>
              <a:rPr lang="lv-LV" sz="2800" dirty="0"/>
              <a:t>Riska neuzņemšanās</a:t>
            </a:r>
          </a:p>
          <a:p>
            <a:r>
              <a:rPr lang="lv-LV" sz="2800" dirty="0"/>
              <a:t>Integrācija uzņēmumā</a:t>
            </a:r>
          </a:p>
          <a:p>
            <a:r>
              <a:rPr lang="lv-LV" sz="2800" dirty="0"/>
              <a:t>Darba dienu/brīvdienu saistība ar uzņēmumu</a:t>
            </a:r>
          </a:p>
          <a:p>
            <a:r>
              <a:rPr lang="lv-LV" sz="2800" dirty="0"/>
              <a:t>Darbība citu personu uzraudzībā</a:t>
            </a:r>
          </a:p>
          <a:p>
            <a:r>
              <a:rPr lang="lv-LV" sz="2800" dirty="0"/>
              <a:t>Faktiski nav resursu pakalpojumu izpildei</a:t>
            </a:r>
          </a:p>
          <a:p>
            <a:endParaRPr lang="lv-LV" sz="2800" dirty="0"/>
          </a:p>
        </p:txBody>
      </p:sp>
      <p:sp>
        <p:nvSpPr>
          <p:cNvPr id="3" name="Title 2"/>
          <p:cNvSpPr>
            <a:spLocks noGrp="1"/>
          </p:cNvSpPr>
          <p:nvPr>
            <p:ph type="title"/>
          </p:nvPr>
        </p:nvSpPr>
        <p:spPr/>
        <p:txBody>
          <a:bodyPr/>
          <a:lstStyle/>
          <a:p>
            <a:r>
              <a:rPr lang="lv-LV" dirty="0"/>
              <a:t>Noteiktās pazīmes</a:t>
            </a:r>
          </a:p>
        </p:txBody>
      </p:sp>
      <p:sp>
        <p:nvSpPr>
          <p:cNvPr id="4" name="Date Placeholder 3"/>
          <p:cNvSpPr>
            <a:spLocks noGrp="1"/>
          </p:cNvSpPr>
          <p:nvPr>
            <p:ph type="dt" sz="half" idx="10"/>
          </p:nvPr>
        </p:nvSpPr>
        <p:spPr/>
        <p:txBody>
          <a:bodyPr/>
          <a:lstStyle/>
          <a:p>
            <a:fld id="{B8FE8D67-F6D7-4F27-828D-953651385E8C}"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30</a:t>
            </a:fld>
            <a:endParaRPr lang="en-US"/>
          </a:p>
        </p:txBody>
      </p:sp>
    </p:spTree>
    <p:extLst>
      <p:ext uri="{BB962C8B-B14F-4D97-AF65-F5344CB8AC3E}">
        <p14:creationId xmlns:p14="http://schemas.microsoft.com/office/powerpoint/2010/main" val="288122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sz="2800" dirty="0"/>
              <a:t>Autora līguma priekšmets var būt tikai ar autortiesībām aizsargāts objekts</a:t>
            </a:r>
          </a:p>
          <a:p>
            <a:r>
              <a:rPr lang="lv-LV" sz="2800" dirty="0"/>
              <a:t>Autortiesību likums 4.pants </a:t>
            </a:r>
          </a:p>
          <a:p>
            <a:r>
              <a:rPr lang="lv-LV" sz="2800" dirty="0"/>
              <a:t>Autora līguma raksturīgākās pazīmes</a:t>
            </a:r>
          </a:p>
          <a:p>
            <a:endParaRPr lang="lv-LV" dirty="0"/>
          </a:p>
        </p:txBody>
      </p:sp>
      <p:sp>
        <p:nvSpPr>
          <p:cNvPr id="3" name="Title 2"/>
          <p:cNvSpPr>
            <a:spLocks noGrp="1"/>
          </p:cNvSpPr>
          <p:nvPr>
            <p:ph type="title"/>
          </p:nvPr>
        </p:nvSpPr>
        <p:spPr/>
        <p:txBody>
          <a:bodyPr/>
          <a:lstStyle/>
          <a:p>
            <a:r>
              <a:rPr lang="lv-LV" dirty="0"/>
              <a:t>Autora līgums</a:t>
            </a:r>
          </a:p>
        </p:txBody>
      </p:sp>
      <p:sp>
        <p:nvSpPr>
          <p:cNvPr id="4" name="Date Placeholder 3"/>
          <p:cNvSpPr>
            <a:spLocks noGrp="1"/>
          </p:cNvSpPr>
          <p:nvPr>
            <p:ph type="dt" sz="half" idx="10"/>
          </p:nvPr>
        </p:nvSpPr>
        <p:spPr/>
        <p:txBody>
          <a:bodyPr/>
          <a:lstStyle/>
          <a:p>
            <a:fld id="{3103BCF4-3720-4DB6-9146-4B849E705969}"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31</a:t>
            </a:fld>
            <a:endParaRPr lang="en-US"/>
          </a:p>
        </p:txBody>
      </p:sp>
    </p:spTree>
    <p:extLst>
      <p:ext uri="{BB962C8B-B14F-4D97-AF65-F5344CB8AC3E}">
        <p14:creationId xmlns:p14="http://schemas.microsoft.com/office/powerpoint/2010/main" val="267044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7309" y="260648"/>
            <a:ext cx="10157354" cy="6336704"/>
          </a:xfrm>
        </p:spPr>
        <p:txBody>
          <a:bodyPr>
            <a:noAutofit/>
          </a:bodyPr>
          <a:lstStyle/>
          <a:p>
            <a:pPr marL="0" indent="0">
              <a:lnSpc>
                <a:spcPct val="120000"/>
              </a:lnSpc>
              <a:spcBef>
                <a:spcPts val="0"/>
              </a:spcBef>
              <a:buNone/>
            </a:pPr>
            <a:r>
              <a:rPr lang="lv-LV" sz="2800" dirty="0"/>
              <a:t>Autortiesību objekts neatkarīgi no izpausmes formas un veida ir šādi autoru darbi:</a:t>
            </a:r>
          </a:p>
          <a:p>
            <a:pPr marL="0" indent="0">
              <a:lnSpc>
                <a:spcPct val="120000"/>
              </a:lnSpc>
              <a:spcBef>
                <a:spcPts val="0"/>
              </a:spcBef>
              <a:buNone/>
            </a:pPr>
            <a:r>
              <a:rPr lang="lv-LV" sz="2800" dirty="0"/>
              <a:t>1)literārie darbi (grāmatas, brošūras, runas, datorprogrammas, </a:t>
            </a:r>
            <a:r>
              <a:rPr lang="lv-LV" sz="2800" u="sng" dirty="0"/>
              <a:t>lekcijas</a:t>
            </a:r>
            <a:r>
              <a:rPr lang="lv-LV" sz="2800" dirty="0"/>
              <a:t>, aicinājumi, ziņojumi, sprediķi un citi līdzīga veida darbi);</a:t>
            </a:r>
          </a:p>
          <a:p>
            <a:pPr marL="0" indent="0">
              <a:lnSpc>
                <a:spcPct val="120000"/>
              </a:lnSpc>
              <a:spcBef>
                <a:spcPts val="0"/>
              </a:spcBef>
              <a:buNone/>
            </a:pPr>
            <a:r>
              <a:rPr lang="lv-LV" sz="2800" dirty="0"/>
              <a:t>2) </a:t>
            </a:r>
            <a:r>
              <a:rPr lang="lv-LV" sz="2800" u="sng" dirty="0"/>
              <a:t>dramatiskie un muzikāli dramatiskie darbi, scenāriji, audiovizuālu darbu literārie projekti</a:t>
            </a:r>
            <a:r>
              <a:rPr lang="lv-LV" sz="2800" dirty="0"/>
              <a:t>;</a:t>
            </a:r>
          </a:p>
          <a:p>
            <a:pPr marL="0" indent="0">
              <a:lnSpc>
                <a:spcPct val="120000"/>
              </a:lnSpc>
              <a:spcBef>
                <a:spcPts val="0"/>
              </a:spcBef>
              <a:buNone/>
            </a:pPr>
            <a:r>
              <a:rPr lang="lv-LV" sz="2800" dirty="0"/>
              <a:t>3) </a:t>
            </a:r>
            <a:r>
              <a:rPr lang="lv-LV" sz="2800" u="sng" dirty="0"/>
              <a:t>horeogrāfiskie darbi un pantomīmas</a:t>
            </a:r>
            <a:r>
              <a:rPr lang="lv-LV" sz="2800" dirty="0"/>
              <a:t>;</a:t>
            </a:r>
          </a:p>
          <a:p>
            <a:pPr marL="0" indent="0">
              <a:lnSpc>
                <a:spcPct val="120000"/>
              </a:lnSpc>
              <a:spcBef>
                <a:spcPts val="0"/>
              </a:spcBef>
              <a:buNone/>
            </a:pPr>
            <a:r>
              <a:rPr lang="lv-LV" sz="2800" dirty="0"/>
              <a:t>4) </a:t>
            </a:r>
            <a:r>
              <a:rPr lang="lv-LV" sz="2800" u="sng" dirty="0"/>
              <a:t>muzikālie darbi ar tekstu vai bez tā</a:t>
            </a:r>
            <a:r>
              <a:rPr lang="lv-LV" sz="2800" dirty="0"/>
              <a:t>;</a:t>
            </a:r>
          </a:p>
          <a:p>
            <a:pPr marL="0" indent="0">
              <a:lnSpc>
                <a:spcPct val="120000"/>
              </a:lnSpc>
              <a:spcBef>
                <a:spcPts val="0"/>
              </a:spcBef>
              <a:buNone/>
            </a:pPr>
            <a:r>
              <a:rPr lang="lv-LV" sz="2800" dirty="0"/>
              <a:t>5) audiovizuālie darbi;</a:t>
            </a:r>
          </a:p>
          <a:p>
            <a:pPr marL="0" indent="0">
              <a:lnSpc>
                <a:spcPct val="120000"/>
              </a:lnSpc>
              <a:spcBef>
                <a:spcPts val="0"/>
              </a:spcBef>
              <a:buNone/>
            </a:pPr>
            <a:r>
              <a:rPr lang="lv-LV" sz="2800" dirty="0"/>
              <a:t>6) </a:t>
            </a:r>
            <a:r>
              <a:rPr lang="lv-LV" sz="2800" u="sng" dirty="0"/>
              <a:t>zīmējumi, glezniecības, tēlniecības un grafikas darbi un citi mākslas darbi</a:t>
            </a:r>
            <a:r>
              <a:rPr lang="lv-LV" sz="2800" dirty="0"/>
              <a:t>;</a:t>
            </a:r>
          </a:p>
          <a:p>
            <a:pPr marL="0" indent="0">
              <a:lnSpc>
                <a:spcPct val="120000"/>
              </a:lnSpc>
              <a:spcBef>
                <a:spcPts val="0"/>
              </a:spcBef>
              <a:buNone/>
            </a:pPr>
            <a:endParaRPr lang="lv-LV" sz="2800" dirty="0"/>
          </a:p>
        </p:txBody>
      </p:sp>
      <p:sp>
        <p:nvSpPr>
          <p:cNvPr id="4" name="Date Placeholder 3"/>
          <p:cNvSpPr>
            <a:spLocks noGrp="1"/>
          </p:cNvSpPr>
          <p:nvPr>
            <p:ph type="dt" sz="half" idx="10"/>
          </p:nvPr>
        </p:nvSpPr>
        <p:spPr/>
        <p:txBody>
          <a:bodyPr/>
          <a:lstStyle/>
          <a:p>
            <a:fld id="{E043E615-D1B1-4622-8ECF-E499C4E42128}" type="datetime1">
              <a:rPr lang="lv-LV" smtClean="0"/>
              <a:t>2017.04.27.</a:t>
            </a:fld>
            <a:endParaRPr lang="en-US" dirty="0"/>
          </a:p>
        </p:txBody>
      </p:sp>
      <p:sp>
        <p:nvSpPr>
          <p:cNvPr id="5" name="Slide Number Placeholder 4"/>
          <p:cNvSpPr>
            <a:spLocks noGrp="1"/>
          </p:cNvSpPr>
          <p:nvPr>
            <p:ph type="sldNum" sz="quarter" idx="12"/>
          </p:nvPr>
        </p:nvSpPr>
        <p:spPr/>
        <p:txBody>
          <a:bodyPr/>
          <a:lstStyle/>
          <a:p>
            <a:fld id="{DA60BA0E-20D0-4E7C-B286-26C960A6788F}" type="slidenum">
              <a:rPr lang="en-US" smtClean="0"/>
              <a:t>32</a:t>
            </a:fld>
            <a:endParaRPr lang="en-US"/>
          </a:p>
        </p:txBody>
      </p:sp>
    </p:spTree>
    <p:extLst>
      <p:ext uri="{BB962C8B-B14F-4D97-AF65-F5344CB8AC3E}">
        <p14:creationId xmlns:p14="http://schemas.microsoft.com/office/powerpoint/2010/main" val="270496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33</a:t>
            </a:fld>
            <a:endParaRPr lang="en-US"/>
          </a:p>
        </p:txBody>
      </p:sp>
      <p:sp>
        <p:nvSpPr>
          <p:cNvPr id="4" name="Content Placeholder 3"/>
          <p:cNvSpPr>
            <a:spLocks noGrp="1"/>
          </p:cNvSpPr>
          <p:nvPr>
            <p:ph idx="1"/>
          </p:nvPr>
        </p:nvSpPr>
        <p:spPr>
          <a:xfrm>
            <a:off x="1117309" y="476672"/>
            <a:ext cx="10157354" cy="5695528"/>
          </a:xfrm>
        </p:spPr>
        <p:txBody>
          <a:bodyPr>
            <a:normAutofit fontScale="92500" lnSpcReduction="10000"/>
          </a:bodyPr>
          <a:lstStyle/>
          <a:p>
            <a:pPr marL="0" indent="0">
              <a:lnSpc>
                <a:spcPct val="120000"/>
              </a:lnSpc>
              <a:spcBef>
                <a:spcPts val="0"/>
              </a:spcBef>
              <a:buNone/>
            </a:pPr>
            <a:r>
              <a:rPr lang="lv-LV" sz="2800" dirty="0"/>
              <a:t>7) lietišķās mākslas darbi, dekorācijas un scenogrāfijas darbi;</a:t>
            </a:r>
          </a:p>
          <a:p>
            <a:pPr marL="0" indent="0">
              <a:lnSpc>
                <a:spcPct val="120000"/>
              </a:lnSpc>
              <a:spcBef>
                <a:spcPts val="0"/>
              </a:spcBef>
              <a:buNone/>
            </a:pPr>
            <a:r>
              <a:rPr lang="lv-LV" sz="2800" dirty="0"/>
              <a:t>8) dizaina darbi;</a:t>
            </a:r>
          </a:p>
          <a:p>
            <a:pPr marL="0" indent="0">
              <a:lnSpc>
                <a:spcPct val="120000"/>
              </a:lnSpc>
              <a:spcBef>
                <a:spcPts val="0"/>
              </a:spcBef>
              <a:buNone/>
            </a:pPr>
            <a:r>
              <a:rPr lang="lv-LV" sz="2800" dirty="0"/>
              <a:t>9) fotogrāfiskie darbi un darbi, kas izpildīti fotogrāfijai līdzīgā veidā;</a:t>
            </a:r>
          </a:p>
          <a:p>
            <a:pPr marL="0" indent="0">
              <a:lnSpc>
                <a:spcPct val="120000"/>
              </a:lnSpc>
              <a:spcBef>
                <a:spcPts val="0"/>
              </a:spcBef>
              <a:buNone/>
            </a:pPr>
            <a:r>
              <a:rPr lang="lv-LV" sz="2800" dirty="0"/>
              <a:t>10) celtņu, būvju, arhitektūras darbu skices, meti, projekti un celtņu un būvju risinājumi, citi arhitektūras darinājumi, pilsētbūvniecības darbi un dārzu un parku projekti un risinājumi, kā arī pilnīgi vai daļēji uzceltas būves un realizētie pilsētbūvniecības vai ainavu objekti;</a:t>
            </a:r>
          </a:p>
          <a:p>
            <a:pPr marL="0" indent="0">
              <a:lnSpc>
                <a:spcPct val="120000"/>
              </a:lnSpc>
              <a:spcBef>
                <a:spcPts val="0"/>
              </a:spcBef>
              <a:buNone/>
            </a:pPr>
            <a:r>
              <a:rPr lang="lv-LV" sz="2800" dirty="0"/>
              <a:t>11) ģeogrāfiskās kartes, plāni, skices, plastiskie darbi, kas attiecas uz ģeogrāfiju, topogrāfiju un citām zinātnēm;</a:t>
            </a:r>
          </a:p>
          <a:p>
            <a:pPr marL="0" indent="0">
              <a:lnSpc>
                <a:spcPct val="120000"/>
              </a:lnSpc>
              <a:spcBef>
                <a:spcPts val="0"/>
              </a:spcBef>
              <a:buNone/>
            </a:pPr>
            <a:r>
              <a:rPr lang="lv-LV" sz="2800" dirty="0"/>
              <a:t>12) citi autoru darbi.</a:t>
            </a:r>
          </a:p>
          <a:p>
            <a:endParaRPr lang="ru-RU" dirty="0"/>
          </a:p>
        </p:txBody>
      </p:sp>
    </p:spTree>
    <p:extLst>
      <p:ext uri="{BB962C8B-B14F-4D97-AF65-F5344CB8AC3E}">
        <p14:creationId xmlns:p14="http://schemas.microsoft.com/office/powerpoint/2010/main" val="273244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34</a:t>
            </a:fld>
            <a:endParaRPr lang="en-US"/>
          </a:p>
        </p:txBody>
      </p:sp>
      <p:sp>
        <p:nvSpPr>
          <p:cNvPr id="4" name="Content Placeholder 3"/>
          <p:cNvSpPr>
            <a:spLocks noGrp="1"/>
          </p:cNvSpPr>
          <p:nvPr>
            <p:ph idx="1"/>
          </p:nvPr>
        </p:nvSpPr>
        <p:spPr/>
        <p:txBody>
          <a:bodyPr>
            <a:normAutofit/>
          </a:bodyPr>
          <a:lstStyle/>
          <a:p>
            <a:r>
              <a:rPr lang="lv-LV" sz="3600" dirty="0"/>
              <a:t>Līguma priekšmets</a:t>
            </a:r>
          </a:p>
          <a:p>
            <a:r>
              <a:rPr lang="lv-LV" sz="3600" dirty="0"/>
              <a:t>Nosacījumi</a:t>
            </a:r>
          </a:p>
          <a:p>
            <a:r>
              <a:rPr lang="lv-LV" sz="3600" dirty="0"/>
              <a:t>Atbildība</a:t>
            </a:r>
          </a:p>
        </p:txBody>
      </p:sp>
      <p:sp>
        <p:nvSpPr>
          <p:cNvPr id="5" name="Title 4"/>
          <p:cNvSpPr>
            <a:spLocks noGrp="1"/>
          </p:cNvSpPr>
          <p:nvPr>
            <p:ph type="title"/>
          </p:nvPr>
        </p:nvSpPr>
        <p:spPr/>
        <p:txBody>
          <a:bodyPr/>
          <a:lstStyle/>
          <a:p>
            <a:r>
              <a:rPr lang="lv-LV" dirty="0"/>
              <a:t>Īres/nomas līgums</a:t>
            </a:r>
          </a:p>
        </p:txBody>
      </p:sp>
    </p:spTree>
    <p:extLst>
      <p:ext uri="{BB962C8B-B14F-4D97-AF65-F5344CB8AC3E}">
        <p14:creationId xmlns:p14="http://schemas.microsoft.com/office/powerpoint/2010/main" val="363972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sz="2800" dirty="0"/>
              <a:t>Nometnes programma</a:t>
            </a:r>
          </a:p>
          <a:p>
            <a:r>
              <a:rPr lang="lv-LV" sz="2800" dirty="0"/>
              <a:t>Nometnes darba kārtība</a:t>
            </a:r>
          </a:p>
          <a:p>
            <a:r>
              <a:rPr lang="lv-LV" sz="2800" dirty="0"/>
              <a:t>Drošības noteikumi</a:t>
            </a:r>
          </a:p>
          <a:p>
            <a:r>
              <a:rPr lang="lv-LV" sz="2800" dirty="0"/>
              <a:t>Nometnes iekšējās kārtības noteikumi</a:t>
            </a:r>
          </a:p>
          <a:p>
            <a:endParaRPr lang="lv-LV" dirty="0"/>
          </a:p>
        </p:txBody>
      </p:sp>
      <p:sp>
        <p:nvSpPr>
          <p:cNvPr id="3" name="Title 2"/>
          <p:cNvSpPr>
            <a:spLocks noGrp="1"/>
          </p:cNvSpPr>
          <p:nvPr>
            <p:ph type="title"/>
          </p:nvPr>
        </p:nvSpPr>
        <p:spPr/>
        <p:txBody>
          <a:bodyPr/>
          <a:lstStyle/>
          <a:p>
            <a:r>
              <a:rPr lang="lv-LV" dirty="0"/>
              <a:t>Nometnes dokumentācija un tās nozīme līgumattiecībās</a:t>
            </a:r>
          </a:p>
        </p:txBody>
      </p:sp>
      <p:sp>
        <p:nvSpPr>
          <p:cNvPr id="5" name="Date Placeholder 4"/>
          <p:cNvSpPr>
            <a:spLocks noGrp="1"/>
          </p:cNvSpPr>
          <p:nvPr>
            <p:ph type="dt" sz="half" idx="10"/>
          </p:nvPr>
        </p:nvSpPr>
        <p:spPr/>
        <p:txBody>
          <a:bodyPr/>
          <a:lstStyle/>
          <a:p>
            <a:fld id="{47AE2196-D40E-4CF6-884C-919A21676455}" type="datetime1">
              <a:rPr lang="lv-LV" smtClean="0"/>
              <a:t>2017.04.27.</a:t>
            </a:fld>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35</a:t>
            </a:fld>
            <a:endParaRPr lang="en-US"/>
          </a:p>
        </p:txBody>
      </p:sp>
    </p:spTree>
    <p:extLst>
      <p:ext uri="{BB962C8B-B14F-4D97-AF65-F5344CB8AC3E}">
        <p14:creationId xmlns:p14="http://schemas.microsoft.com/office/powerpoint/2010/main" val="190102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7309" y="404664"/>
            <a:ext cx="10157354" cy="5767536"/>
          </a:xfrm>
        </p:spPr>
        <p:txBody>
          <a:bodyPr>
            <a:normAutofit fontScale="70000" lnSpcReduction="20000"/>
          </a:bodyPr>
          <a:lstStyle/>
          <a:p>
            <a:pPr marL="0" indent="0" algn="ctr">
              <a:buNone/>
            </a:pPr>
            <a:r>
              <a:rPr lang="lv-LV" altLang="lv-LV" sz="4000" dirty="0">
                <a:ea typeface="MS PGothic" pitchFamily="34" charset="-128"/>
              </a:rPr>
              <a:t>PALDIES PAR UZMANĪBU!</a:t>
            </a:r>
          </a:p>
          <a:p>
            <a:endParaRPr lang="lv-LV" altLang="lv-LV" sz="4000" dirty="0">
              <a:ea typeface="MS PGothic" pitchFamily="34" charset="-128"/>
            </a:endParaRPr>
          </a:p>
          <a:p>
            <a:endParaRPr lang="lv-LV" altLang="lv-LV" sz="4000" dirty="0">
              <a:ea typeface="MS PGothic" pitchFamily="34" charset="-128"/>
            </a:endParaRPr>
          </a:p>
          <a:p>
            <a:pPr marL="0" indent="0" algn="ctr">
              <a:buNone/>
            </a:pPr>
            <a:r>
              <a:rPr lang="lv-LV" altLang="lv-LV" sz="4000" dirty="0">
                <a:ea typeface="MS PGothic" pitchFamily="34" charset="-128"/>
              </a:rPr>
              <a:t>Veiksmi un izdošanos Jūsu ideju un ieceru realizēšanā! </a:t>
            </a:r>
          </a:p>
          <a:p>
            <a:endParaRPr lang="lv-LV" altLang="lv-LV" sz="4000" dirty="0">
              <a:ea typeface="MS PGothic" pitchFamily="34" charset="-128"/>
            </a:endParaRPr>
          </a:p>
          <a:p>
            <a:endParaRPr lang="lv-LV" altLang="lv-LV" sz="4000" dirty="0">
              <a:ea typeface="MS PGothic" pitchFamily="34" charset="-128"/>
            </a:endParaRPr>
          </a:p>
          <a:p>
            <a:pPr marL="0" indent="0" algn="r">
              <a:buNone/>
            </a:pPr>
            <a:r>
              <a:rPr lang="lv-LV" altLang="lv-LV" sz="4000" dirty="0">
                <a:ea typeface="MS PGothic" pitchFamily="34" charset="-128"/>
              </a:rPr>
              <a:t>Ar cieņu,</a:t>
            </a:r>
          </a:p>
          <a:p>
            <a:pPr marL="0" indent="0" algn="r">
              <a:buNone/>
            </a:pPr>
            <a:r>
              <a:rPr lang="lv-LV" altLang="lv-LV" sz="4000" dirty="0">
                <a:ea typeface="MS PGothic" pitchFamily="34" charset="-128"/>
              </a:rPr>
              <a:t>Igors </a:t>
            </a:r>
            <a:r>
              <a:rPr lang="lv-LV" altLang="lv-LV" sz="4000" dirty="0" err="1">
                <a:ea typeface="MS PGothic" pitchFamily="34" charset="-128"/>
              </a:rPr>
              <a:t>Buķis-Fleitmanis</a:t>
            </a:r>
            <a:r>
              <a:rPr lang="lv-LV" altLang="lv-LV" sz="4000" dirty="0">
                <a:ea typeface="MS PGothic" pitchFamily="34" charset="-128"/>
              </a:rPr>
              <a:t> </a:t>
            </a:r>
          </a:p>
          <a:p>
            <a:pPr marL="0" indent="0" algn="r">
              <a:buNone/>
            </a:pPr>
            <a:r>
              <a:rPr lang="lv-LV" altLang="lv-LV" sz="4000" dirty="0">
                <a:ea typeface="MS PGothic" pitchFamily="34" charset="-128"/>
              </a:rPr>
              <a:t>kontakttālrunis 26416955 </a:t>
            </a:r>
          </a:p>
          <a:p>
            <a:pPr marL="0" indent="0" algn="r">
              <a:buNone/>
            </a:pPr>
            <a:r>
              <a:rPr lang="lv-LV" altLang="lv-LV" sz="4000" dirty="0" err="1">
                <a:ea typeface="MS PGothic" pitchFamily="34" charset="-128"/>
              </a:rPr>
              <a:t>bukis.fleitmane@gmail.com</a:t>
            </a:r>
            <a:r>
              <a:rPr lang="lv-LV" altLang="lv-LV" sz="4000" dirty="0">
                <a:ea typeface="MS PGothic" pitchFamily="34" charset="-128"/>
              </a:rPr>
              <a:t> </a:t>
            </a:r>
          </a:p>
          <a:p>
            <a:endParaRPr lang="lv-LV" dirty="0"/>
          </a:p>
        </p:txBody>
      </p:sp>
      <p:sp>
        <p:nvSpPr>
          <p:cNvPr id="4" name="Date Placeholder 3"/>
          <p:cNvSpPr>
            <a:spLocks noGrp="1"/>
          </p:cNvSpPr>
          <p:nvPr>
            <p:ph type="dt" sz="half" idx="10"/>
          </p:nvPr>
        </p:nvSpPr>
        <p:spPr/>
        <p:txBody>
          <a:bodyPr/>
          <a:lstStyle/>
          <a:p>
            <a:fld id="{D542F024-73BB-4F7E-B3AD-0E7F7E7BF59E}"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36</a:t>
            </a:fld>
            <a:endParaRPr lang="en-US"/>
          </a:p>
        </p:txBody>
      </p:sp>
    </p:spTree>
    <p:extLst>
      <p:ext uri="{BB962C8B-B14F-4D97-AF65-F5344CB8AC3E}">
        <p14:creationId xmlns:p14="http://schemas.microsoft.com/office/powerpoint/2010/main" val="265177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4</a:t>
            </a:fld>
            <a:endParaRPr lang="en-US"/>
          </a:p>
        </p:txBody>
      </p:sp>
      <p:sp>
        <p:nvSpPr>
          <p:cNvPr id="4" name="Content Placeholder 3"/>
          <p:cNvSpPr>
            <a:spLocks noGrp="1"/>
          </p:cNvSpPr>
          <p:nvPr>
            <p:ph idx="1"/>
          </p:nvPr>
        </p:nvSpPr>
        <p:spPr/>
        <p:txBody>
          <a:bodyPr/>
          <a:lstStyle/>
          <a:p>
            <a:r>
              <a:rPr lang="lv-LV" sz="3600" dirty="0"/>
              <a:t>Publisks pasākums</a:t>
            </a:r>
          </a:p>
          <a:p>
            <a:r>
              <a:rPr lang="lv-LV" sz="3600" dirty="0"/>
              <a:t>Privāts pasākums</a:t>
            </a:r>
          </a:p>
          <a:p>
            <a:r>
              <a:rPr lang="lv-LV" sz="3600" dirty="0"/>
              <a:t>Bērnu nometne, kā mērķtiecīgi organizēts pasākums</a:t>
            </a:r>
          </a:p>
        </p:txBody>
      </p:sp>
      <p:sp>
        <p:nvSpPr>
          <p:cNvPr id="5" name="Title 4"/>
          <p:cNvSpPr>
            <a:spLocks noGrp="1"/>
          </p:cNvSpPr>
          <p:nvPr>
            <p:ph type="title"/>
          </p:nvPr>
        </p:nvSpPr>
        <p:spPr/>
        <p:txBody>
          <a:bodyPr/>
          <a:lstStyle/>
          <a:p>
            <a:r>
              <a:rPr lang="lv-LV" dirty="0"/>
              <a:t>Pasākums, kā līguma priekšmets</a:t>
            </a:r>
          </a:p>
        </p:txBody>
      </p:sp>
    </p:spTree>
    <p:extLst>
      <p:ext uri="{BB962C8B-B14F-4D97-AF65-F5344CB8AC3E}">
        <p14:creationId xmlns:p14="http://schemas.microsoft.com/office/powerpoint/2010/main" val="371157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lv-LV" b="1" dirty="0"/>
          </a:p>
          <a:p>
            <a:pPr marL="0" indent="0">
              <a:buNone/>
            </a:pPr>
            <a:r>
              <a:rPr lang="lv-LV" sz="3200" b="1" dirty="0"/>
              <a:t>publisks pasākums </a:t>
            </a:r>
            <a:r>
              <a:rPr lang="lv-LV" sz="3200" dirty="0"/>
              <a:t>— fiziskās vai juridiskās personas plānots un organizēts sabiedrībai pieejams svētku, piemiņas, izklaides, sporta vai atpūtas pasākums publiskā vietā neatkarīgi no īpašuma piederības</a:t>
            </a:r>
          </a:p>
        </p:txBody>
      </p:sp>
      <p:sp>
        <p:nvSpPr>
          <p:cNvPr id="2" name="Title 1"/>
          <p:cNvSpPr>
            <a:spLocks noGrp="1"/>
          </p:cNvSpPr>
          <p:nvPr>
            <p:ph type="title"/>
          </p:nvPr>
        </p:nvSpPr>
        <p:spPr/>
        <p:txBody>
          <a:bodyPr>
            <a:normAutofit/>
          </a:bodyPr>
          <a:lstStyle/>
          <a:p>
            <a:r>
              <a:rPr lang="lv-LV" dirty="0"/>
              <a:t>Publisku izklaides un svētku pasākumu drošības likums1.pants</a:t>
            </a:r>
            <a:endParaRPr lang="en-US" dirty="0"/>
          </a:p>
        </p:txBody>
      </p:sp>
      <p:sp>
        <p:nvSpPr>
          <p:cNvPr id="4" name="Date Placeholder 3"/>
          <p:cNvSpPr>
            <a:spLocks noGrp="1"/>
          </p:cNvSpPr>
          <p:nvPr>
            <p:ph type="dt" sz="half" idx="10"/>
          </p:nvPr>
        </p:nvSpPr>
        <p:spPr/>
        <p:txBody>
          <a:bodyPr/>
          <a:lstStyle/>
          <a:p>
            <a:fld id="{00DB42A4-0AC1-4E53-B7FD-B5CE1E086C54}"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5</a:t>
            </a:fld>
            <a:endParaRPr lang="en-US"/>
          </a:p>
        </p:txBody>
      </p:sp>
    </p:spTree>
    <p:extLst>
      <p:ext uri="{BB962C8B-B14F-4D97-AF65-F5344CB8AC3E}">
        <p14:creationId xmlns:p14="http://schemas.microsoft.com/office/powerpoint/2010/main" val="387627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6</a:t>
            </a:fld>
            <a:endParaRPr lang="en-US"/>
          </a:p>
        </p:txBody>
      </p:sp>
      <p:sp>
        <p:nvSpPr>
          <p:cNvPr id="4" name="Content Placeholder 3"/>
          <p:cNvSpPr>
            <a:spLocks noGrp="1"/>
          </p:cNvSpPr>
          <p:nvPr>
            <p:ph idx="1"/>
          </p:nvPr>
        </p:nvSpPr>
        <p:spPr/>
        <p:txBody>
          <a:bodyPr>
            <a:normAutofit/>
          </a:bodyPr>
          <a:lstStyle/>
          <a:p>
            <a:r>
              <a:rPr lang="lv-LV" sz="3600" dirty="0"/>
              <a:t>Īpašnieka atbildība</a:t>
            </a:r>
          </a:p>
          <a:p>
            <a:r>
              <a:rPr lang="lv-LV" sz="3600" dirty="0"/>
              <a:t>Pasākuma organizatora atbildība</a:t>
            </a:r>
          </a:p>
        </p:txBody>
      </p:sp>
      <p:sp>
        <p:nvSpPr>
          <p:cNvPr id="5" name="Title 4"/>
          <p:cNvSpPr>
            <a:spLocks noGrp="1"/>
          </p:cNvSpPr>
          <p:nvPr>
            <p:ph type="title"/>
          </p:nvPr>
        </p:nvSpPr>
        <p:spPr/>
        <p:txBody>
          <a:bodyPr/>
          <a:lstStyle/>
          <a:p>
            <a:r>
              <a:rPr lang="lv-LV" dirty="0"/>
              <a:t>Privāts pasākums</a:t>
            </a:r>
          </a:p>
        </p:txBody>
      </p:sp>
    </p:spTree>
    <p:extLst>
      <p:ext uri="{BB962C8B-B14F-4D97-AF65-F5344CB8AC3E}">
        <p14:creationId xmlns:p14="http://schemas.microsoft.com/office/powerpoint/2010/main" val="361037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BC442-9498-42D6-8CF7-2DF13D5A48FD}" type="datetime1">
              <a:rPr lang="lv-LV" smtClean="0"/>
              <a:t>2017.04.27.</a:t>
            </a:fld>
            <a:endParaRPr lang="en-US"/>
          </a:p>
        </p:txBody>
      </p:sp>
      <p:sp>
        <p:nvSpPr>
          <p:cNvPr id="3" name="Slide Number Placeholder 2"/>
          <p:cNvSpPr>
            <a:spLocks noGrp="1"/>
          </p:cNvSpPr>
          <p:nvPr>
            <p:ph type="sldNum" sz="quarter" idx="12"/>
          </p:nvPr>
        </p:nvSpPr>
        <p:spPr/>
        <p:txBody>
          <a:bodyPr/>
          <a:lstStyle/>
          <a:p>
            <a:fld id="{DA60BA0E-20D0-4E7C-B286-26C960A6788F}" type="slidenum">
              <a:rPr lang="en-US" smtClean="0"/>
              <a:t>7</a:t>
            </a:fld>
            <a:endParaRPr lang="en-US"/>
          </a:p>
        </p:txBody>
      </p:sp>
      <p:sp>
        <p:nvSpPr>
          <p:cNvPr id="4" name="Content Placeholder 3"/>
          <p:cNvSpPr>
            <a:spLocks noGrp="1"/>
          </p:cNvSpPr>
          <p:nvPr>
            <p:ph idx="1"/>
          </p:nvPr>
        </p:nvSpPr>
        <p:spPr/>
        <p:txBody>
          <a:bodyPr>
            <a:normAutofit/>
          </a:bodyPr>
          <a:lstStyle/>
          <a:p>
            <a:r>
              <a:rPr lang="lv-LV" sz="3600" dirty="0"/>
              <a:t>Mērķis</a:t>
            </a:r>
          </a:p>
          <a:p>
            <a:r>
              <a:rPr lang="lv-LV" sz="3600" dirty="0"/>
              <a:t>Saturs</a:t>
            </a:r>
          </a:p>
          <a:p>
            <a:r>
              <a:rPr lang="lv-LV" sz="3600" dirty="0"/>
              <a:t>Nosacījumi</a:t>
            </a:r>
          </a:p>
        </p:txBody>
      </p:sp>
      <p:sp>
        <p:nvSpPr>
          <p:cNvPr id="5" name="Title 4"/>
          <p:cNvSpPr>
            <a:spLocks noGrp="1"/>
          </p:cNvSpPr>
          <p:nvPr>
            <p:ph type="title"/>
          </p:nvPr>
        </p:nvSpPr>
        <p:spPr/>
        <p:txBody>
          <a:bodyPr/>
          <a:lstStyle/>
          <a:p>
            <a:r>
              <a:rPr lang="lv-LV" dirty="0"/>
              <a:t>Bērnu nometne</a:t>
            </a:r>
          </a:p>
        </p:txBody>
      </p:sp>
    </p:spTree>
    <p:extLst>
      <p:ext uri="{BB962C8B-B14F-4D97-AF65-F5344CB8AC3E}">
        <p14:creationId xmlns:p14="http://schemas.microsoft.com/office/powerpoint/2010/main" val="223932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charset="0"/>
              <a:buChar char="•"/>
            </a:pPr>
            <a:r>
              <a:rPr lang="lv-LV" altLang="lv-LV" sz="2800" dirty="0">
                <a:ea typeface="MS PGothic" pitchFamily="34" charset="-128"/>
              </a:rPr>
              <a:t>Līguma puses</a:t>
            </a:r>
          </a:p>
          <a:p>
            <a:pPr>
              <a:buFont typeface="Arial" charset="0"/>
              <a:buChar char="•"/>
            </a:pPr>
            <a:r>
              <a:rPr lang="lv-LV" altLang="lv-LV" sz="2800" dirty="0">
                <a:ea typeface="MS PGothic" pitchFamily="34" charset="-128"/>
              </a:rPr>
              <a:t>Līguma priekšmeta definējums</a:t>
            </a:r>
          </a:p>
          <a:p>
            <a:pPr>
              <a:buFont typeface="Arial" charset="0"/>
              <a:buChar char="•"/>
            </a:pPr>
            <a:r>
              <a:rPr lang="lv-LV" altLang="lv-LV" sz="2800" dirty="0">
                <a:ea typeface="MS PGothic" pitchFamily="34" charset="-128"/>
              </a:rPr>
              <a:t>Pušu pienākumi</a:t>
            </a:r>
          </a:p>
          <a:p>
            <a:pPr>
              <a:buFont typeface="Arial" charset="0"/>
              <a:buChar char="•"/>
            </a:pPr>
            <a:r>
              <a:rPr lang="lv-LV" altLang="lv-LV" sz="2800" dirty="0">
                <a:ea typeface="MS PGothic" pitchFamily="34" charset="-128"/>
              </a:rPr>
              <a:t>Sasaiste ar aptaujas lapu</a:t>
            </a:r>
          </a:p>
          <a:p>
            <a:endParaRPr lang="lv-LV" sz="2800" dirty="0"/>
          </a:p>
        </p:txBody>
      </p:sp>
      <p:sp>
        <p:nvSpPr>
          <p:cNvPr id="3" name="Title 2"/>
          <p:cNvSpPr>
            <a:spLocks noGrp="1"/>
          </p:cNvSpPr>
          <p:nvPr>
            <p:ph type="title"/>
          </p:nvPr>
        </p:nvSpPr>
        <p:spPr/>
        <p:txBody>
          <a:bodyPr/>
          <a:lstStyle/>
          <a:p>
            <a:r>
              <a:rPr lang="lv-LV" dirty="0"/>
              <a:t>Līgums ar likumiskajiem pārstāvjiem</a:t>
            </a:r>
          </a:p>
        </p:txBody>
      </p:sp>
      <p:sp>
        <p:nvSpPr>
          <p:cNvPr id="4" name="Date Placeholder 3"/>
          <p:cNvSpPr>
            <a:spLocks noGrp="1"/>
          </p:cNvSpPr>
          <p:nvPr>
            <p:ph type="dt" sz="half" idx="10"/>
          </p:nvPr>
        </p:nvSpPr>
        <p:spPr/>
        <p:txBody>
          <a:bodyPr/>
          <a:lstStyle/>
          <a:p>
            <a:fld id="{5B4C20ED-AC53-4F45-939F-B382C814D793}"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8</a:t>
            </a:fld>
            <a:endParaRPr lang="en-US"/>
          </a:p>
        </p:txBody>
      </p:sp>
    </p:spTree>
    <p:extLst>
      <p:ext uri="{BB962C8B-B14F-4D97-AF65-F5344CB8AC3E}">
        <p14:creationId xmlns:p14="http://schemas.microsoft.com/office/powerpoint/2010/main" val="245071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charset="0"/>
              <a:buChar char="•"/>
            </a:pPr>
            <a:r>
              <a:rPr lang="lv-LV" altLang="lv-LV" sz="2800" dirty="0">
                <a:ea typeface="MS PGothic" pitchFamily="34" charset="-128"/>
              </a:rPr>
              <a:t>Svarīgā informācija</a:t>
            </a:r>
          </a:p>
          <a:p>
            <a:pPr>
              <a:buFont typeface="Arial" charset="0"/>
              <a:buChar char="•"/>
            </a:pPr>
            <a:r>
              <a:rPr lang="lv-LV" altLang="lv-LV" sz="2800" dirty="0">
                <a:ea typeface="MS PGothic" pitchFamily="34" charset="-128"/>
              </a:rPr>
              <a:t>Paraksts un atšifrējums</a:t>
            </a:r>
          </a:p>
          <a:p>
            <a:pPr>
              <a:buFont typeface="Arial" charset="0"/>
              <a:buChar char="•"/>
            </a:pPr>
            <a:r>
              <a:rPr lang="lv-LV" altLang="lv-LV" sz="2800" dirty="0">
                <a:ea typeface="MS PGothic" pitchFamily="34" charset="-128"/>
              </a:rPr>
              <a:t>Iespēja papildināt aptaujas lapu ar papildus informāciju</a:t>
            </a:r>
          </a:p>
          <a:p>
            <a:endParaRPr lang="lv-LV" sz="2800" dirty="0"/>
          </a:p>
        </p:txBody>
      </p:sp>
      <p:sp>
        <p:nvSpPr>
          <p:cNvPr id="3" name="Title 2"/>
          <p:cNvSpPr>
            <a:spLocks noGrp="1"/>
          </p:cNvSpPr>
          <p:nvPr>
            <p:ph type="title"/>
          </p:nvPr>
        </p:nvSpPr>
        <p:spPr/>
        <p:txBody>
          <a:bodyPr/>
          <a:lstStyle/>
          <a:p>
            <a:r>
              <a:rPr lang="lv-LV" dirty="0"/>
              <a:t>Aptaujas lapa</a:t>
            </a:r>
          </a:p>
        </p:txBody>
      </p:sp>
      <p:sp>
        <p:nvSpPr>
          <p:cNvPr id="4" name="Date Placeholder 3"/>
          <p:cNvSpPr>
            <a:spLocks noGrp="1"/>
          </p:cNvSpPr>
          <p:nvPr>
            <p:ph type="dt" sz="half" idx="10"/>
          </p:nvPr>
        </p:nvSpPr>
        <p:spPr/>
        <p:txBody>
          <a:bodyPr/>
          <a:lstStyle/>
          <a:p>
            <a:fld id="{D67805C4-D095-4626-A861-4EB70C10D7AF}" type="datetime1">
              <a:rPr lang="lv-LV" smtClean="0"/>
              <a:t>2017.04.27.</a:t>
            </a:fld>
            <a:endParaRPr lang="en-US"/>
          </a:p>
        </p:txBody>
      </p:sp>
      <p:sp>
        <p:nvSpPr>
          <p:cNvPr id="5" name="Slide Number Placeholder 4"/>
          <p:cNvSpPr>
            <a:spLocks noGrp="1"/>
          </p:cNvSpPr>
          <p:nvPr>
            <p:ph type="sldNum" sz="quarter" idx="12"/>
          </p:nvPr>
        </p:nvSpPr>
        <p:spPr/>
        <p:txBody>
          <a:bodyPr/>
          <a:lstStyle/>
          <a:p>
            <a:fld id="{DA60BA0E-20D0-4E7C-B286-26C960A6788F}" type="slidenum">
              <a:rPr lang="en-US" smtClean="0"/>
              <a:t>9</a:t>
            </a:fld>
            <a:endParaRPr lang="en-US"/>
          </a:p>
        </p:txBody>
      </p:sp>
    </p:spTree>
    <p:extLst>
      <p:ext uri="{BB962C8B-B14F-4D97-AF65-F5344CB8AC3E}">
        <p14:creationId xmlns:p14="http://schemas.microsoft.com/office/powerpoint/2010/main" val="2731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xmlns=""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back to school presentation</Template>
  <TotalTime>0</TotalTime>
  <Words>1699</Words>
  <Application>Microsoft Office PowerPoint</Application>
  <PresentationFormat>Custom</PresentationFormat>
  <Paragraphs>235</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Welcome back to school presentation</vt:lpstr>
      <vt:lpstr>Juridiskie jautājumi- līgumu slēgšana, līgumu veidi</vt:lpstr>
      <vt:lpstr>Saturs</vt:lpstr>
      <vt:lpstr>Līgumattiecības</vt:lpstr>
      <vt:lpstr>Pasākums, kā līguma priekšmets</vt:lpstr>
      <vt:lpstr>Publisku izklaides un svētku pasākumu drošības likums1.pants</vt:lpstr>
      <vt:lpstr>Privāts pasākums</vt:lpstr>
      <vt:lpstr>Bērnu nometne</vt:lpstr>
      <vt:lpstr>Līgums ar likumiskajiem pārstāvjiem</vt:lpstr>
      <vt:lpstr>Aptaujas lapa</vt:lpstr>
      <vt:lpstr>Darba tiesiskās attiecības</vt:lpstr>
      <vt:lpstr>Bērnu tiesību aizsardzības likums 6</vt:lpstr>
      <vt:lpstr>Bērnu tiesību aizsardzības likums 7</vt:lpstr>
      <vt:lpstr>Darba likums</vt:lpstr>
      <vt:lpstr>Darba likums 2</vt:lpstr>
      <vt:lpstr>Darba likums 3</vt:lpstr>
      <vt:lpstr>2002.gada 8.janvāra MK noteikumi Nr.10 «Noteikumi par darbiem, kuros atļauts nodarbināt bērnus vecumā no 13 gadiem»</vt:lpstr>
      <vt:lpstr>Nepilngadīgu personu nodarbināšana</vt:lpstr>
      <vt:lpstr>Līgums par brīvprātīgo darbu</vt:lpstr>
      <vt:lpstr>PowerPoint Presentation</vt:lpstr>
      <vt:lpstr>PowerPoint Presentation</vt:lpstr>
      <vt:lpstr>PowerPoint Presentation</vt:lpstr>
      <vt:lpstr>PowerPoint Presentation</vt:lpstr>
      <vt:lpstr>Ierobežojumi brīvprātīgo darba piesaistē</vt:lpstr>
      <vt:lpstr>Līgumi nodarbinātības attiecību nodibināšanai</vt:lpstr>
      <vt:lpstr>Darba līgums</vt:lpstr>
      <vt:lpstr>Darba līgumu veidi atkarībā no termiņa</vt:lpstr>
      <vt:lpstr>Saistošie MK noteikumi</vt:lpstr>
      <vt:lpstr>PowerPoint Presentation</vt:lpstr>
      <vt:lpstr>Uzņēmuma līgums</vt:lpstr>
      <vt:lpstr>Noteiktās pazīmes</vt:lpstr>
      <vt:lpstr>Autora līgums</vt:lpstr>
      <vt:lpstr>PowerPoint Presentation</vt:lpstr>
      <vt:lpstr>PowerPoint Presentation</vt:lpstr>
      <vt:lpstr>Īres/nomas līgums</vt:lpstr>
      <vt:lpstr>Nometnes dokumentācija un tās nozīme līgumattiecībās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2016-03-18T13:01:13Z</dcterms:created>
  <dcterms:modified xsi:type="dcterms:W3CDTF">2017-04-27T13:07:09Z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