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9" r:id="rId2"/>
    <p:sldId id="258" r:id="rId3"/>
    <p:sldId id="260" r:id="rId4"/>
    <p:sldId id="261" r:id="rId5"/>
    <p:sldId id="262" r:id="rId6"/>
    <p:sldId id="264" r:id="rId7"/>
    <p:sldId id="266" r:id="rId8"/>
    <p:sldId id="267" r:id="rId9"/>
    <p:sldId id="268" r:id="rId10"/>
    <p:sldId id="269" r:id="rId11"/>
    <p:sldId id="263" r:id="rId12"/>
  </p:sldIdLst>
  <p:sldSz cx="9144000" cy="6858000" type="screen4x3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86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83D6B-765C-43FB-9134-CDB17B502143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20610-2935-4436-BFCA-2F1831628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684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rmais slaid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26621" y="2964317"/>
            <a:ext cx="7576457" cy="15505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virsraksts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755571" y="4595813"/>
            <a:ext cx="4547054" cy="138044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Vārds uzvārds</a:t>
            </a:r>
          </a:p>
          <a:p>
            <a:pPr lvl="0"/>
            <a:r>
              <a:rPr lang="lv-LV" dirty="0"/>
              <a:t>Departamenta</a:t>
            </a:r>
          </a:p>
          <a:p>
            <a:pPr lvl="0"/>
            <a:r>
              <a:rPr lang="lv-LV" dirty="0"/>
              <a:t>inspektors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967592" y="6205538"/>
            <a:ext cx="5167313" cy="34221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lv-LV" dirty="0"/>
              <a:t>2015. gada </a:t>
            </a:r>
            <a:r>
              <a:rPr lang="lv-LV" dirty="0" err="1"/>
              <a:t>XX.mēnesis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7783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eig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4487863"/>
            <a:ext cx="9144000" cy="11509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altLang="lv-LV" sz="2400" b="1">
                <a:solidFill>
                  <a:srgbClr val="639729"/>
                </a:solidFill>
                <a:ea typeface="MS PGothic" pitchFamily="34" charset="-128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2656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0" y="365126"/>
            <a:ext cx="6743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EFB524-97D2-48E4-8C69-619D1A7471B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9632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EFB524-97D2-48E4-8C69-619D1A7471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8069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7156" y="365126"/>
            <a:ext cx="6768193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EFB524-97D2-48E4-8C69-619D1A7471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8182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0635" y="365126"/>
            <a:ext cx="669590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EFB524-97D2-48E4-8C69-619D1A7471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6761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65126"/>
            <a:ext cx="668655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EFB524-97D2-48E4-8C69-619D1A7471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84655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EFB524-97D2-48E4-8C69-619D1A7471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8764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341438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941638"/>
            <a:ext cx="2949178" cy="2927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EFB524-97D2-48E4-8C69-619D1A7471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18657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355272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955472"/>
            <a:ext cx="2949178" cy="29135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EFB524-97D2-48E4-8C69-619D1A7471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08715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22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ztic&#299;bast&#257;lrunis.lv/" TargetMode="External"/><Relationship Id="rId2" Type="http://schemas.openxmlformats.org/officeDocument/2006/relationships/hyperlink" Target="http://www.116111.e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26621" y="2964317"/>
            <a:ext cx="7576457" cy="1094727"/>
          </a:xfrm>
        </p:spPr>
        <p:txBody>
          <a:bodyPr/>
          <a:lstStyle/>
          <a:p>
            <a:r>
              <a:rPr lang="lv-LV" dirty="0">
                <a:solidFill>
                  <a:srgbClr val="92D050"/>
                </a:solidFill>
              </a:rPr>
              <a:t>Bērnu un pusaudžu uzticības tālrunis 116111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755571" y="4059044"/>
            <a:ext cx="4547054" cy="1917213"/>
          </a:xfrm>
        </p:spPr>
        <p:txBody>
          <a:bodyPr/>
          <a:lstStyle/>
          <a:p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Valsts bērnu tiesību aizsardzības inspekcija</a:t>
            </a:r>
          </a:p>
          <a:p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Anda Sauļūna</a:t>
            </a:r>
          </a:p>
          <a:p>
            <a:r>
              <a:rPr lang="lv-LV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Valentīna Gorbunova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dirty="0"/>
              <a:t>Rīga, 2021</a:t>
            </a:r>
          </a:p>
        </p:txBody>
      </p:sp>
    </p:spTree>
    <p:extLst>
      <p:ext uri="{BB962C8B-B14F-4D97-AF65-F5344CB8AC3E}">
        <p14:creationId xmlns:p14="http://schemas.microsoft.com/office/powerpoint/2010/main" val="848560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3600" b="1" dirty="0">
                <a:solidFill>
                  <a:srgbClr val="92D050"/>
                </a:solidFill>
              </a:rPr>
              <a:t>Izglītojošais darbs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lv-LV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Bērniem:</a:t>
            </a: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lv-LV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 internetā- mana atbildība»</a:t>
            </a:r>
            <a:endParaRPr lang="lv-LV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	«Droša un pozitīva komunikācija interneta vidē»</a:t>
            </a:r>
            <a:endParaRPr lang="lv-LV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v-LV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Speciālistiem: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v-LV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lv-LV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Pirmsskolas iestāžu pedagogiem- 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v-LV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“Sadarbība starp pedagogiem un vecākiem, tās barjeras un pārvarēšanas stratēģijas”.</a:t>
            </a:r>
            <a:endParaRPr lang="lv-LV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04389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2732049"/>
            <a:ext cx="9144000" cy="2906751"/>
          </a:xfrm>
        </p:spPr>
        <p:txBody>
          <a:bodyPr/>
          <a:lstStyle/>
          <a:p>
            <a:r>
              <a:rPr lang="lv-LV" dirty="0"/>
              <a:t>Paldies par uzmanību!</a:t>
            </a:r>
          </a:p>
          <a:p>
            <a:endParaRPr lang="lv-LV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9908" y="3735659"/>
            <a:ext cx="2664183" cy="167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982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28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VBTAI</a:t>
            </a:r>
            <a:r>
              <a:rPr lang="lv-LV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8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viena no darbības jomām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98840"/>
            <a:ext cx="7886700" cy="4776531"/>
          </a:xfrm>
        </p:spPr>
        <p:txBody>
          <a:bodyPr/>
          <a:lstStyle/>
          <a:p>
            <a:pPr marL="0" indent="0">
              <a:buNone/>
            </a:pPr>
            <a:r>
              <a:rPr lang="lv-LV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Atbalsts ģimenēm ar bērniem:</a:t>
            </a:r>
          </a:p>
          <a:p>
            <a:pPr marL="0" indent="0"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Nodrošina Bērnu un pusaudžu uzticības tālruņa 116111 darbību, čatu un e-konsultēšanu</a:t>
            </a:r>
          </a:p>
          <a:p>
            <a:pPr marL="0" indent="0">
              <a:buNone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lv-LV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Net-Safe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Latvia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projekta ietvaros nodrošina arī palīdzības saņemšanu ar interneta drošību saistītos jautājumos</a:t>
            </a:r>
          </a:p>
          <a:p>
            <a:pPr marL="0" indent="0">
              <a:buNone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Nodrošina Krīzes intervences komandas operatīvu darbību un iesaistīšanos nopietnāko krīzes situāciju risināšanā.</a:t>
            </a:r>
          </a:p>
          <a:p>
            <a:pPr marL="0" indent="0">
              <a:buNone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Veic metodisko un izglītojošo darbu ar bērniem un speciālistiem</a:t>
            </a:r>
          </a:p>
        </p:txBody>
      </p:sp>
      <p:sp>
        <p:nvSpPr>
          <p:cNvPr id="4" name="Arrow: Chevron 3">
            <a:extLst>
              <a:ext uri="{FF2B5EF4-FFF2-40B4-BE49-F238E27FC236}">
                <a16:creationId xmlns:a16="http://schemas.microsoft.com/office/drawing/2014/main" id="{81BF4BD0-23B8-40EA-B89D-417F0DB5BEFF}"/>
              </a:ext>
            </a:extLst>
          </p:cNvPr>
          <p:cNvSpPr/>
          <p:nvPr/>
        </p:nvSpPr>
        <p:spPr>
          <a:xfrm>
            <a:off x="811033" y="2342393"/>
            <a:ext cx="596348" cy="14312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5" name="Arrow: Chevron 4">
            <a:extLst>
              <a:ext uri="{FF2B5EF4-FFF2-40B4-BE49-F238E27FC236}">
                <a16:creationId xmlns:a16="http://schemas.microsoft.com/office/drawing/2014/main" id="{FF8D2C63-0E90-40AB-AC39-76A44B3C4548}"/>
              </a:ext>
            </a:extLst>
          </p:cNvPr>
          <p:cNvSpPr/>
          <p:nvPr/>
        </p:nvSpPr>
        <p:spPr>
          <a:xfrm>
            <a:off x="811033" y="3085946"/>
            <a:ext cx="596348" cy="14312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81554B5E-F6E1-4724-99F5-E93D7C97A5A1}"/>
              </a:ext>
            </a:extLst>
          </p:cNvPr>
          <p:cNvSpPr/>
          <p:nvPr/>
        </p:nvSpPr>
        <p:spPr>
          <a:xfrm>
            <a:off x="811033" y="3897591"/>
            <a:ext cx="659958" cy="14312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BC1BC050-5D88-474F-88CD-83850EEC90F3}"/>
              </a:ext>
            </a:extLst>
          </p:cNvPr>
          <p:cNvSpPr/>
          <p:nvPr/>
        </p:nvSpPr>
        <p:spPr>
          <a:xfrm>
            <a:off x="811033" y="4654460"/>
            <a:ext cx="659958" cy="14312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628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8234" y="365126"/>
            <a:ext cx="5917116" cy="1325563"/>
          </a:xfrm>
        </p:spPr>
        <p:txBody>
          <a:bodyPr/>
          <a:lstStyle/>
          <a:p>
            <a:pPr algn="ctr"/>
            <a:r>
              <a:rPr lang="lv-LV" sz="2800" b="1" dirty="0">
                <a:solidFill>
                  <a:srgbClr val="92D050"/>
                </a:solidFill>
                <a:latin typeface="+mn-lt"/>
              </a:rPr>
              <a:t>VBTAI Bērnu un pusaudžu uzticības tālrunis 116111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568" y="1530626"/>
            <a:ext cx="7886700" cy="5111713"/>
          </a:xfrm>
        </p:spPr>
        <p:txBody>
          <a:bodyPr/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Sniedz bērniem un pusaudžiem bezmaksas psiholoģisko palīdzību un atbalstu krīzes situācijās kopš 2006. gada 1. februāra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Starptautiskās Uzticības tālruņa asociācijas biedrs kopš 2008. gada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Vienotais Eiropas tālruņa numurs 116111, kas atpazīstams visā Eiropā- 		</a:t>
            </a:r>
            <a:r>
              <a:rPr lang="lv-LV" sz="18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www.116111.eu</a:t>
            </a:r>
            <a:endParaRPr lang="lv-LV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Uzticības tālruņa darbu nodrošina </a:t>
            </a:r>
            <a:r>
              <a:rPr lang="lv-LV" sz="1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lv-LV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speciālisti ar psiholoģisko izglītību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Uzticības tālrunis kopš 2015. gada 1. marta darbojas </a:t>
            </a:r>
            <a:r>
              <a:rPr lang="lv-LV" sz="1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visu diennakti</a:t>
            </a:r>
            <a:endParaRPr lang="lv-LV" sz="18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Mājaslapa</a:t>
            </a:r>
            <a:r>
              <a:rPr lang="lv-LV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800" b="1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</a:t>
            </a:r>
            <a:r>
              <a:rPr lang="lv-LV" sz="1800" b="1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uzticibastalrunis.lv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Pieejams </a:t>
            </a:r>
            <a:r>
              <a:rPr lang="lv-LV" sz="1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jauns konsultēšanas veids – </a:t>
            </a:r>
            <a:r>
              <a:rPr lang="lv-LV" sz="1800" b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čats</a:t>
            </a:r>
            <a:r>
              <a:rPr lang="lv-LV" sz="1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(darbojas darba dienās no 12:00-20:00) 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Izveidota </a:t>
            </a:r>
            <a:r>
              <a:rPr lang="lv-LV" sz="1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bezmaksas aplikācija “Uzticības tālrunis”</a:t>
            </a:r>
            <a:endParaRPr lang="lv-LV" sz="18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dirty="0"/>
          </a:p>
          <a:p>
            <a:endParaRPr lang="lv-LV" dirty="0"/>
          </a:p>
        </p:txBody>
      </p:sp>
      <p:sp>
        <p:nvSpPr>
          <p:cNvPr id="4" name="Arrow: Chevron 3">
            <a:extLst>
              <a:ext uri="{FF2B5EF4-FFF2-40B4-BE49-F238E27FC236}">
                <a16:creationId xmlns:a16="http://schemas.microsoft.com/office/drawing/2014/main" id="{7AF83199-64C7-4449-896F-299915145DB2}"/>
              </a:ext>
            </a:extLst>
          </p:cNvPr>
          <p:cNvSpPr/>
          <p:nvPr/>
        </p:nvSpPr>
        <p:spPr>
          <a:xfrm>
            <a:off x="730245" y="1690689"/>
            <a:ext cx="326003" cy="11131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5" name="Arrow: Chevron 4">
            <a:extLst>
              <a:ext uri="{FF2B5EF4-FFF2-40B4-BE49-F238E27FC236}">
                <a16:creationId xmlns:a16="http://schemas.microsoft.com/office/drawing/2014/main" id="{32538FDB-5CDE-4DFC-8391-A4B474C6284A}"/>
              </a:ext>
            </a:extLst>
          </p:cNvPr>
          <p:cNvSpPr/>
          <p:nvPr/>
        </p:nvSpPr>
        <p:spPr>
          <a:xfrm>
            <a:off x="730245" y="2507167"/>
            <a:ext cx="326003" cy="11131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B39ADE46-AA1A-441C-9A88-3F9313DEEAF8}"/>
              </a:ext>
            </a:extLst>
          </p:cNvPr>
          <p:cNvSpPr/>
          <p:nvPr/>
        </p:nvSpPr>
        <p:spPr>
          <a:xfrm>
            <a:off x="730245" y="3001141"/>
            <a:ext cx="326003" cy="10535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99232A06-B806-424D-B0B0-F1AB60D854F1}"/>
              </a:ext>
            </a:extLst>
          </p:cNvPr>
          <p:cNvSpPr/>
          <p:nvPr/>
        </p:nvSpPr>
        <p:spPr>
          <a:xfrm>
            <a:off x="730245" y="3790546"/>
            <a:ext cx="326003" cy="10535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D5177AC8-BE5F-432C-8AE5-9C4181AB30BE}"/>
              </a:ext>
            </a:extLst>
          </p:cNvPr>
          <p:cNvSpPr/>
          <p:nvPr/>
        </p:nvSpPr>
        <p:spPr>
          <a:xfrm>
            <a:off x="730245" y="4315334"/>
            <a:ext cx="326004" cy="11131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9" name="Arrow: Chevron 8">
            <a:extLst>
              <a:ext uri="{FF2B5EF4-FFF2-40B4-BE49-F238E27FC236}">
                <a16:creationId xmlns:a16="http://schemas.microsoft.com/office/drawing/2014/main" id="{6DF8447F-197A-4F66-AE8C-43588D1AA78E}"/>
              </a:ext>
            </a:extLst>
          </p:cNvPr>
          <p:cNvSpPr/>
          <p:nvPr/>
        </p:nvSpPr>
        <p:spPr>
          <a:xfrm>
            <a:off x="723568" y="4821572"/>
            <a:ext cx="326004" cy="11131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0" name="Arrow: Chevron 9">
            <a:extLst>
              <a:ext uri="{FF2B5EF4-FFF2-40B4-BE49-F238E27FC236}">
                <a16:creationId xmlns:a16="http://schemas.microsoft.com/office/drawing/2014/main" id="{28F139B5-2A1C-4617-B48F-9A87448DB637}"/>
              </a:ext>
            </a:extLst>
          </p:cNvPr>
          <p:cNvSpPr/>
          <p:nvPr/>
        </p:nvSpPr>
        <p:spPr>
          <a:xfrm>
            <a:off x="730245" y="5370906"/>
            <a:ext cx="326004" cy="10137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1" name="Arrow: Chevron 10">
            <a:extLst>
              <a:ext uri="{FF2B5EF4-FFF2-40B4-BE49-F238E27FC236}">
                <a16:creationId xmlns:a16="http://schemas.microsoft.com/office/drawing/2014/main" id="{1A38F578-03B7-4B3A-A2B8-30D00B9456CE}"/>
              </a:ext>
            </a:extLst>
          </p:cNvPr>
          <p:cNvSpPr/>
          <p:nvPr/>
        </p:nvSpPr>
        <p:spPr>
          <a:xfrm flipV="1">
            <a:off x="730245" y="6205190"/>
            <a:ext cx="326004" cy="10137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127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3200" b="1" dirty="0">
                <a:solidFill>
                  <a:srgbClr val="92D050"/>
                </a:solidFill>
              </a:rPr>
              <a:t>Zvanītāju demogrāfiskie dati</a:t>
            </a:r>
            <a:br>
              <a:rPr lang="lv-LV" sz="3200" b="1" dirty="0">
                <a:solidFill>
                  <a:srgbClr val="92D050"/>
                </a:solidFill>
              </a:rPr>
            </a:br>
            <a:r>
              <a:rPr lang="lv-LV" sz="3200" b="1" dirty="0">
                <a:solidFill>
                  <a:srgbClr val="92D050"/>
                </a:solidFill>
              </a:rPr>
              <a:t>2021. gadā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554836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v-LV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2021.gada pirmajos 9.mēnešos: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v-LV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sniegtas 3978 konsultācijas, atbildēts uz 5445 zvaniem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v-LV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46% zēni, 54% meitenes </a:t>
            </a:r>
            <a:endParaRPr lang="lv-LV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v-LV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lv-LV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54% bērnu, 46% pieaugušie (vecāki, radinieki, speciālisti, u.c.)</a:t>
            </a:r>
            <a:endParaRPr lang="lv-LV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v-LV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lv-LV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lv-LV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isbiežāk zvana pusaudži vecumā no 12-15 gadiem (29% no visām sniegtajām konsultācijām). </a:t>
            </a:r>
            <a:endParaRPr lang="lv-LV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2400" dirty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4" name="Arrow: Chevron 3">
            <a:extLst>
              <a:ext uri="{FF2B5EF4-FFF2-40B4-BE49-F238E27FC236}">
                <a16:creationId xmlns:a16="http://schemas.microsoft.com/office/drawing/2014/main" id="{445617AC-097A-4431-9D4B-177B1C9481FE}"/>
              </a:ext>
            </a:extLst>
          </p:cNvPr>
          <p:cNvSpPr/>
          <p:nvPr/>
        </p:nvSpPr>
        <p:spPr>
          <a:xfrm>
            <a:off x="783954" y="2436333"/>
            <a:ext cx="675861" cy="19083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5" name="Arrow: Chevron 4">
            <a:extLst>
              <a:ext uri="{FF2B5EF4-FFF2-40B4-BE49-F238E27FC236}">
                <a16:creationId xmlns:a16="http://schemas.microsoft.com/office/drawing/2014/main" id="{F3BDCCB9-D415-4839-87ED-15DFA6F18589}"/>
              </a:ext>
            </a:extLst>
          </p:cNvPr>
          <p:cNvSpPr/>
          <p:nvPr/>
        </p:nvSpPr>
        <p:spPr>
          <a:xfrm>
            <a:off x="783953" y="3092882"/>
            <a:ext cx="675861" cy="19083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CE1CECE5-61FE-454D-B64C-50A7AB681EFD}"/>
              </a:ext>
            </a:extLst>
          </p:cNvPr>
          <p:cNvSpPr/>
          <p:nvPr/>
        </p:nvSpPr>
        <p:spPr>
          <a:xfrm>
            <a:off x="784403" y="3654015"/>
            <a:ext cx="675861" cy="19083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3F1AD995-A179-4FD6-8A30-FF5C5A99A006}"/>
              </a:ext>
            </a:extLst>
          </p:cNvPr>
          <p:cNvSpPr/>
          <p:nvPr/>
        </p:nvSpPr>
        <p:spPr>
          <a:xfrm>
            <a:off x="783952" y="4685906"/>
            <a:ext cx="675861" cy="19083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78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569" y="365125"/>
            <a:ext cx="6743700" cy="1325563"/>
          </a:xfrm>
        </p:spPr>
        <p:txBody>
          <a:bodyPr/>
          <a:lstStyle/>
          <a:p>
            <a:r>
              <a:rPr lang="lv-LV" sz="3600" b="1" dirty="0">
                <a:solidFill>
                  <a:srgbClr val="92D050"/>
                </a:solidFill>
              </a:rPr>
              <a:t>Aktuālākās zvanītāju problēmas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23026"/>
            <a:ext cx="7886700" cy="5253937"/>
          </a:xfrm>
        </p:spPr>
        <p:txBody>
          <a:bodyPr/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endParaRPr lang="lv-LV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Attiecību problēmas (ar vienaudžiem, draugiem, vecākiem, pedagogiem, brāļiem, māsām)</a:t>
            </a:r>
            <a:endParaRPr lang="lv-LV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Dažādas emocionālas problēmas: bezspēcība, aizvainojums, bailes, dusmas, kauns, vientulība, zaudējums, vainas sajūta, apjukums, izmisums, greizsirdība.</a:t>
            </a:r>
            <a:endParaRPr lang="lv-LV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Vardarbība (fiziskā, emocionālā un seksuālā) ģimenē, izglītības iestādē, no draugu puses, no partnera puses utt.</a:t>
            </a:r>
            <a:endParaRPr lang="lv-LV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Problēmas, kas saistītas ar psihosociālo, garīgo un fizisko veselību</a:t>
            </a:r>
            <a:endParaRPr lang="lv-LV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Interneta drošība</a:t>
            </a:r>
            <a:endParaRPr lang="lv-LV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Atkarības, u.c. </a:t>
            </a:r>
            <a:endParaRPr lang="lv-LV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sz="2400" dirty="0"/>
          </a:p>
        </p:txBody>
      </p:sp>
      <p:sp>
        <p:nvSpPr>
          <p:cNvPr id="13" name="Arrow: Chevron 12">
            <a:extLst>
              <a:ext uri="{FF2B5EF4-FFF2-40B4-BE49-F238E27FC236}">
                <a16:creationId xmlns:a16="http://schemas.microsoft.com/office/drawing/2014/main" id="{F694B38E-BA9E-4028-8AA1-6D568CBA4498}"/>
              </a:ext>
            </a:extLst>
          </p:cNvPr>
          <p:cNvSpPr/>
          <p:nvPr/>
        </p:nvSpPr>
        <p:spPr>
          <a:xfrm>
            <a:off x="723569" y="1595273"/>
            <a:ext cx="453224" cy="19083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4" name="Arrow: Chevron 13">
            <a:extLst>
              <a:ext uri="{FF2B5EF4-FFF2-40B4-BE49-F238E27FC236}">
                <a16:creationId xmlns:a16="http://schemas.microsoft.com/office/drawing/2014/main" id="{F6FE9B91-8379-4DC0-A29A-B53846FD5105}"/>
              </a:ext>
            </a:extLst>
          </p:cNvPr>
          <p:cNvSpPr/>
          <p:nvPr/>
        </p:nvSpPr>
        <p:spPr>
          <a:xfrm>
            <a:off x="723569" y="2486363"/>
            <a:ext cx="453224" cy="19083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5" name="Arrow: Chevron 14">
            <a:extLst>
              <a:ext uri="{FF2B5EF4-FFF2-40B4-BE49-F238E27FC236}">
                <a16:creationId xmlns:a16="http://schemas.microsoft.com/office/drawing/2014/main" id="{74816EC1-B0D4-40F6-B5AA-733984F97063}"/>
              </a:ext>
            </a:extLst>
          </p:cNvPr>
          <p:cNvSpPr/>
          <p:nvPr/>
        </p:nvSpPr>
        <p:spPr>
          <a:xfrm>
            <a:off x="723569" y="3657209"/>
            <a:ext cx="453224" cy="19083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6" name="Arrow: Chevron 15">
            <a:extLst>
              <a:ext uri="{FF2B5EF4-FFF2-40B4-BE49-F238E27FC236}">
                <a16:creationId xmlns:a16="http://schemas.microsoft.com/office/drawing/2014/main" id="{C76E3330-0BDA-4C4B-863C-6AFE354ED46C}"/>
              </a:ext>
            </a:extLst>
          </p:cNvPr>
          <p:cNvSpPr/>
          <p:nvPr/>
        </p:nvSpPr>
        <p:spPr>
          <a:xfrm>
            <a:off x="716218" y="4570393"/>
            <a:ext cx="453224" cy="19083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7" name="Arrow: Chevron 16">
            <a:extLst>
              <a:ext uri="{FF2B5EF4-FFF2-40B4-BE49-F238E27FC236}">
                <a16:creationId xmlns:a16="http://schemas.microsoft.com/office/drawing/2014/main" id="{B936210D-1481-4906-9CD3-6BDF8CD3815A}"/>
              </a:ext>
            </a:extLst>
          </p:cNvPr>
          <p:cNvSpPr/>
          <p:nvPr/>
        </p:nvSpPr>
        <p:spPr>
          <a:xfrm>
            <a:off x="723569" y="5095058"/>
            <a:ext cx="453224" cy="19083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8" name="Arrow: Chevron 17">
            <a:extLst>
              <a:ext uri="{FF2B5EF4-FFF2-40B4-BE49-F238E27FC236}">
                <a16:creationId xmlns:a16="http://schemas.microsoft.com/office/drawing/2014/main" id="{9DA646D9-FB2A-4CDF-9F5F-9014485886A8}"/>
              </a:ext>
            </a:extLst>
          </p:cNvPr>
          <p:cNvSpPr/>
          <p:nvPr/>
        </p:nvSpPr>
        <p:spPr>
          <a:xfrm>
            <a:off x="716218" y="5645823"/>
            <a:ext cx="453224" cy="19083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338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0" y="365126"/>
            <a:ext cx="6743700" cy="812885"/>
          </a:xfrm>
        </p:spPr>
        <p:txBody>
          <a:bodyPr/>
          <a:lstStyle/>
          <a:p>
            <a:pPr algn="ctr"/>
            <a:r>
              <a:rPr lang="lv-LV" sz="4000" b="1" dirty="0">
                <a:solidFill>
                  <a:srgbClr val="92D050"/>
                </a:solidFill>
                <a:cs typeface="Times New Roman" panose="02020603050405020304" pitchFamily="18" charset="0"/>
              </a:rPr>
              <a:t>E-konsultēšana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638" y="1825625"/>
            <a:ext cx="6746789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2011.gadā tika uzsākta bērnu un pusaudžu  </a:t>
            </a:r>
            <a:r>
              <a:rPr lang="lv-LV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E-konsultēšana</a:t>
            </a: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(konsultāciju sniegšana pa e-pastu), </a:t>
            </a:r>
            <a:r>
              <a:rPr lang="lv-LV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lai nodrošinātu psiholoģiskās palīdzības saņemšanu arī tiem bērniem, kuriem nav iespēja saņemt psiholoģisku palīdzību citādākā veidā, piemēram, bērniem un pusaudžiem ar dzirdes traucējumiem</a:t>
            </a: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	</a:t>
            </a:r>
          </a:p>
          <a:p>
            <a:pPr marL="0" indent="0" algn="just">
              <a:buNone/>
            </a:pP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2021.gada 9 mēnešos sniegtas 130 e-konsultācijas </a:t>
            </a:r>
            <a:endParaRPr lang="lv-LV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dirty="0"/>
          </a:p>
        </p:txBody>
      </p:sp>
      <p:sp>
        <p:nvSpPr>
          <p:cNvPr id="4" name="Arrow: Chevron 3">
            <a:extLst>
              <a:ext uri="{FF2B5EF4-FFF2-40B4-BE49-F238E27FC236}">
                <a16:creationId xmlns:a16="http://schemas.microsoft.com/office/drawing/2014/main" id="{CC54EECF-A895-449F-9524-527F1CAB21BB}"/>
              </a:ext>
            </a:extLst>
          </p:cNvPr>
          <p:cNvSpPr/>
          <p:nvPr/>
        </p:nvSpPr>
        <p:spPr>
          <a:xfrm>
            <a:off x="1121134" y="4754356"/>
            <a:ext cx="650516" cy="23058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635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lv-LV" sz="4000" b="1" dirty="0">
                <a:solidFill>
                  <a:srgbClr val="92D050"/>
                </a:solidFill>
              </a:rPr>
              <a:t>Sadarbība ar citām institūcijām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lv-LV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Saņemot informāciju par bērnu tiesību pārkāpumiem, VBTAI risina konkrēto situāciju savas kompetences ietvaros vai sadarbojas ar citām institūcijām: </a:t>
            </a:r>
            <a:r>
              <a:rPr lang="lv-LV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bāriņtiesu, sociālo dienestu, policiju, u.c.</a:t>
            </a:r>
            <a:endParaRPr lang="lv-LV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lv-LV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2021. gada 9 mēnešos VBTAI inspektoriem 26 gadījumos izskatīšanai nodota informācija par iespējamiem bērnu tiesību pārkāpumiem institūcijās</a:t>
            </a:r>
            <a:endParaRPr lang="lv-LV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lv-LV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Savukārt institūcijām (bāriņtiesai, policijai, sociālajam dienestam u.c.) par iespējamiem bērnu tiesību pārkāpumiem informācija tika nosūtīta 112 gadījumos.</a:t>
            </a:r>
            <a:endParaRPr lang="lv-LV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  <p:sp>
        <p:nvSpPr>
          <p:cNvPr id="4" name="Arrow: Chevron 3">
            <a:extLst>
              <a:ext uri="{FF2B5EF4-FFF2-40B4-BE49-F238E27FC236}">
                <a16:creationId xmlns:a16="http://schemas.microsoft.com/office/drawing/2014/main" id="{753C51E2-ECD7-4BEE-8EB2-85E3401AE897}"/>
              </a:ext>
            </a:extLst>
          </p:cNvPr>
          <p:cNvSpPr/>
          <p:nvPr/>
        </p:nvSpPr>
        <p:spPr>
          <a:xfrm>
            <a:off x="755374" y="2007704"/>
            <a:ext cx="556591" cy="15107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5" name="Arrow: Chevron 4">
            <a:extLst>
              <a:ext uri="{FF2B5EF4-FFF2-40B4-BE49-F238E27FC236}">
                <a16:creationId xmlns:a16="http://schemas.microsoft.com/office/drawing/2014/main" id="{5D40E28B-3B0B-462D-AD14-D4702A87A463}"/>
              </a:ext>
            </a:extLst>
          </p:cNvPr>
          <p:cNvSpPr/>
          <p:nvPr/>
        </p:nvSpPr>
        <p:spPr>
          <a:xfrm>
            <a:off x="755374" y="3800724"/>
            <a:ext cx="556591" cy="15107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6BAC507E-363A-4051-967C-3C7CE197BEE1}"/>
              </a:ext>
            </a:extLst>
          </p:cNvPr>
          <p:cNvSpPr/>
          <p:nvPr/>
        </p:nvSpPr>
        <p:spPr>
          <a:xfrm flipV="1">
            <a:off x="755374" y="5216055"/>
            <a:ext cx="556591" cy="15107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5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3600" b="1" dirty="0">
                <a:solidFill>
                  <a:srgbClr val="92D050"/>
                </a:solidFill>
              </a:rPr>
              <a:t>Krīzes intervences komanda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68627"/>
            <a:ext cx="8111696" cy="4908336"/>
          </a:xfrm>
        </p:spPr>
        <p:txBody>
          <a:bodyPr/>
          <a:lstStyle/>
          <a:p>
            <a:pPr marL="457200" lvl="1" indent="0">
              <a:buNone/>
            </a:pPr>
            <a:r>
              <a:rPr lang="lv-LV" sz="2000" dirty="0"/>
              <a:t>	</a:t>
            </a:r>
            <a:r>
              <a:rPr lang="lv-LV" dirty="0"/>
              <a:t>VBTAI 2009. gada nogalē izveidoja Krīzes intervences komandu (KIK), lai sniegtu psiholoģisko atbalstu negadījumos un vardarbībā cietušajiem bērniem, viņu klasesbiedriem, pedagogiem, draugiem, vecākiem visā Latvijas teritorijā</a:t>
            </a:r>
          </a:p>
          <a:p>
            <a:pPr marL="0" indent="0">
              <a:buNone/>
            </a:pPr>
            <a:r>
              <a:rPr lang="lv-LV" sz="2400" dirty="0"/>
              <a:t>	Krīzes situācijās, kā transporta negadījumi, nelaimes gadījumi, ugunsgrēki, seksuāla vardarbība, laupīšana, fiziski ievainojumi, nāve, pašnāvība, slepkavība u.c. tiek sniegta palīdzība uz vietas.</a:t>
            </a:r>
          </a:p>
          <a:p>
            <a:pPr marL="0" indent="0">
              <a:buNone/>
            </a:pPr>
            <a:r>
              <a:rPr lang="lv-LV" sz="2400" dirty="0"/>
              <a:t>	Krīzes komandā darbojas 10 speciālisti, kas ir īpaši apmācīti šim darbam.</a:t>
            </a:r>
          </a:p>
          <a:p>
            <a:endParaRPr lang="lv-LV" dirty="0"/>
          </a:p>
        </p:txBody>
      </p:sp>
      <p:sp>
        <p:nvSpPr>
          <p:cNvPr id="4" name="Arrow: Chevron 3">
            <a:extLst>
              <a:ext uri="{FF2B5EF4-FFF2-40B4-BE49-F238E27FC236}">
                <a16:creationId xmlns:a16="http://schemas.microsoft.com/office/drawing/2014/main" id="{09C261C2-6F98-452F-B3C4-903C208C37A1}"/>
              </a:ext>
            </a:extLst>
          </p:cNvPr>
          <p:cNvSpPr/>
          <p:nvPr/>
        </p:nvSpPr>
        <p:spPr>
          <a:xfrm>
            <a:off x="787179" y="1415333"/>
            <a:ext cx="731520" cy="14312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5" name="Arrow: Chevron 4">
            <a:extLst>
              <a:ext uri="{FF2B5EF4-FFF2-40B4-BE49-F238E27FC236}">
                <a16:creationId xmlns:a16="http://schemas.microsoft.com/office/drawing/2014/main" id="{9F61F77E-ABC5-428C-9362-F47000267173}"/>
              </a:ext>
            </a:extLst>
          </p:cNvPr>
          <p:cNvSpPr/>
          <p:nvPr/>
        </p:nvSpPr>
        <p:spPr>
          <a:xfrm>
            <a:off x="787179" y="3172570"/>
            <a:ext cx="731520" cy="14312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52D87989-2373-4FD3-A5EA-8DA865E9CDBC}"/>
              </a:ext>
            </a:extLst>
          </p:cNvPr>
          <p:cNvSpPr/>
          <p:nvPr/>
        </p:nvSpPr>
        <p:spPr>
          <a:xfrm>
            <a:off x="787179" y="4651513"/>
            <a:ext cx="731520" cy="14312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082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3600" b="1" dirty="0">
                <a:solidFill>
                  <a:srgbClr val="92D050"/>
                </a:solidFill>
              </a:rPr>
              <a:t>Krīzes intervences komandas statistika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dirty="0"/>
              <a:t>	 VBTAI Krīzes intervences komanda 2021. gada 9 mēnešos sniedza psiholoģisko palīdzību gan cietušo, gan bojāgājušo bērnu skolasbiedriem, gan pedagogiem, gan tuviniekiem </a:t>
            </a:r>
            <a:r>
              <a:rPr lang="lv-LV" b="1" dirty="0"/>
              <a:t>11</a:t>
            </a:r>
            <a:r>
              <a:rPr lang="lv-LV" dirty="0"/>
              <a:t> krīzes komandas izbraukumos. </a:t>
            </a:r>
          </a:p>
          <a:p>
            <a:pPr marL="0" indent="0">
              <a:buNone/>
            </a:pPr>
            <a:r>
              <a:rPr lang="lv-LV" dirty="0"/>
              <a:t>	Palīdzība tika nodrošināta </a:t>
            </a:r>
            <a:r>
              <a:rPr lang="lv-LV" b="1" dirty="0"/>
              <a:t>83</a:t>
            </a:r>
            <a:r>
              <a:rPr lang="lv-LV" dirty="0"/>
              <a:t> bērniem, </a:t>
            </a:r>
            <a:r>
              <a:rPr lang="lv-LV" b="1" dirty="0"/>
              <a:t>12</a:t>
            </a:r>
            <a:r>
              <a:rPr lang="lv-LV" dirty="0"/>
              <a:t> ģimenes locekļiem, </a:t>
            </a:r>
            <a:r>
              <a:rPr lang="lv-LV" b="1" dirty="0"/>
              <a:t>14</a:t>
            </a:r>
            <a:r>
              <a:rPr lang="lv-LV" dirty="0"/>
              <a:t> pedagogiem un </a:t>
            </a:r>
            <a:r>
              <a:rPr lang="lv-LV" b="1" dirty="0"/>
              <a:t>5</a:t>
            </a:r>
            <a:r>
              <a:rPr lang="lv-LV" dirty="0"/>
              <a:t> speciālistiem.</a:t>
            </a:r>
          </a:p>
        </p:txBody>
      </p:sp>
      <p:sp>
        <p:nvSpPr>
          <p:cNvPr id="4" name="Arrow: Chevron 3">
            <a:extLst>
              <a:ext uri="{FF2B5EF4-FFF2-40B4-BE49-F238E27FC236}">
                <a16:creationId xmlns:a16="http://schemas.microsoft.com/office/drawing/2014/main" id="{BC1E4CB0-540D-4460-948B-9C7843B3E108}"/>
              </a:ext>
            </a:extLst>
          </p:cNvPr>
          <p:cNvSpPr/>
          <p:nvPr/>
        </p:nvSpPr>
        <p:spPr>
          <a:xfrm flipV="1">
            <a:off x="779228" y="1971924"/>
            <a:ext cx="811033" cy="22263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5" name="Arrow: Chevron 4">
            <a:extLst>
              <a:ext uri="{FF2B5EF4-FFF2-40B4-BE49-F238E27FC236}">
                <a16:creationId xmlns:a16="http://schemas.microsoft.com/office/drawing/2014/main" id="{0ED21CA0-FACB-4DE4-AD55-2ABA1E15A94C}"/>
              </a:ext>
            </a:extLst>
          </p:cNvPr>
          <p:cNvSpPr/>
          <p:nvPr/>
        </p:nvSpPr>
        <p:spPr>
          <a:xfrm>
            <a:off x="779228" y="4001294"/>
            <a:ext cx="747422" cy="22263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629005"/>
      </p:ext>
    </p:extLst>
  </p:cSld>
  <p:clrMapOvr>
    <a:masterClrMapping/>
  </p:clrMapOvr>
</p:sld>
</file>

<file path=ppt/theme/theme1.xml><?xml version="1.0" encoding="utf-8"?>
<a:theme xmlns:a="http://schemas.openxmlformats.org/drawingml/2006/main" name="VBTAI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DF13E14-CC7C-476C-A6F8-026102066D82}" vid="{5A81375C-4732-4D36-8332-506AB81DC5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VBTAI prezentaciju sagatave</Template>
  <TotalTime>2216</TotalTime>
  <Words>674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Verdana</vt:lpstr>
      <vt:lpstr>VBTAI</vt:lpstr>
      <vt:lpstr>PowerPoint Presentation</vt:lpstr>
      <vt:lpstr>VBTAI viena no darbības jomām</vt:lpstr>
      <vt:lpstr>VBTAI Bērnu un pusaudžu uzticības tālrunis 116111</vt:lpstr>
      <vt:lpstr>Zvanītāju demogrāfiskie dati 2021. gadā</vt:lpstr>
      <vt:lpstr>Aktuālākās zvanītāju problēmas</vt:lpstr>
      <vt:lpstr>E-konsultēšana</vt:lpstr>
      <vt:lpstr>Sadarbība ar citām institūcijām</vt:lpstr>
      <vt:lpstr>Krīzes intervences komanda</vt:lpstr>
      <vt:lpstr>Krīzes intervences komandas statistika</vt:lpstr>
      <vt:lpstr>Izglītojošais darbs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Agita Alksne</dc:creator>
  <cp:lastModifiedBy>Valentīna Gorbunova</cp:lastModifiedBy>
  <cp:revision>33</cp:revision>
  <cp:lastPrinted>2015-11-25T13:24:31Z</cp:lastPrinted>
  <dcterms:created xsi:type="dcterms:W3CDTF">2015-11-04T07:33:21Z</dcterms:created>
  <dcterms:modified xsi:type="dcterms:W3CDTF">2021-11-04T15:29:18Z</dcterms:modified>
</cp:coreProperties>
</file>