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62"/>
  </p:notesMasterIdLst>
  <p:handoutMasterIdLst>
    <p:handoutMasterId r:id="rId63"/>
  </p:handoutMasterIdLst>
  <p:sldIdLst>
    <p:sldId id="263" r:id="rId2"/>
    <p:sldId id="295" r:id="rId3"/>
    <p:sldId id="267" r:id="rId4"/>
    <p:sldId id="326" r:id="rId5"/>
    <p:sldId id="334" r:id="rId6"/>
    <p:sldId id="335" r:id="rId7"/>
    <p:sldId id="346" r:id="rId8"/>
    <p:sldId id="347" r:id="rId9"/>
    <p:sldId id="348" r:id="rId10"/>
    <p:sldId id="349" r:id="rId11"/>
    <p:sldId id="363" r:id="rId12"/>
    <p:sldId id="364" r:id="rId13"/>
    <p:sldId id="353" r:id="rId14"/>
    <p:sldId id="332" r:id="rId15"/>
    <p:sldId id="358" r:id="rId16"/>
    <p:sldId id="359" r:id="rId17"/>
    <p:sldId id="350" r:id="rId18"/>
    <p:sldId id="354" r:id="rId19"/>
    <p:sldId id="296" r:id="rId20"/>
    <p:sldId id="323" r:id="rId21"/>
    <p:sldId id="324" r:id="rId22"/>
    <p:sldId id="322" r:id="rId23"/>
    <p:sldId id="312" r:id="rId24"/>
    <p:sldId id="351" r:id="rId25"/>
    <p:sldId id="313" r:id="rId26"/>
    <p:sldId id="365" r:id="rId27"/>
    <p:sldId id="366" r:id="rId28"/>
    <p:sldId id="367" r:id="rId29"/>
    <p:sldId id="300" r:id="rId30"/>
    <p:sldId id="269" r:id="rId31"/>
    <p:sldId id="320" r:id="rId32"/>
    <p:sldId id="369" r:id="rId33"/>
    <p:sldId id="357" r:id="rId34"/>
    <p:sldId id="352" r:id="rId35"/>
    <p:sldId id="368" r:id="rId36"/>
    <p:sldId id="356" r:id="rId37"/>
    <p:sldId id="330" r:id="rId38"/>
    <p:sldId id="361" r:id="rId39"/>
    <p:sldId id="362" r:id="rId40"/>
    <p:sldId id="299" r:id="rId41"/>
    <p:sldId id="277" r:id="rId42"/>
    <p:sldId id="304" r:id="rId43"/>
    <p:sldId id="321" r:id="rId44"/>
    <p:sldId id="305" r:id="rId45"/>
    <p:sldId id="280" r:id="rId46"/>
    <p:sldId id="355" r:id="rId47"/>
    <p:sldId id="338" r:id="rId48"/>
    <p:sldId id="344" r:id="rId49"/>
    <p:sldId id="342" r:id="rId50"/>
    <p:sldId id="341" r:id="rId51"/>
    <p:sldId id="329" r:id="rId52"/>
    <p:sldId id="289" r:id="rId53"/>
    <p:sldId id="315" r:id="rId54"/>
    <p:sldId id="370" r:id="rId55"/>
    <p:sldId id="316" r:id="rId56"/>
    <p:sldId id="317" r:id="rId57"/>
    <p:sldId id="318" r:id="rId58"/>
    <p:sldId id="319" r:id="rId59"/>
    <p:sldId id="325" r:id="rId60"/>
    <p:sldId id="311" r:id="rId61"/>
  </p:sldIdLst>
  <p:sldSz cx="9144000" cy="6858000" type="screen4x3"/>
  <p:notesSz cx="6797675" cy="9926638"/>
  <p:custDataLst>
    <p:tags r:id="rId6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6600"/>
    <a:srgbClr val="996633"/>
    <a:srgbClr val="993300"/>
    <a:srgbClr val="FFCC99"/>
    <a:srgbClr val="CC9900"/>
    <a:srgbClr val="FFCC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75" d="100"/>
          <a:sy n="75" d="100"/>
        </p:scale>
        <p:origin x="-1686" y="-186"/>
      </p:cViewPr>
      <p:guideLst>
        <p:guide orient="horz" pos="2160"/>
        <p:guide pos="2880"/>
      </p:guideLst>
    </p:cSldViewPr>
  </p:slideViewPr>
  <p:outlineViewPr>
    <p:cViewPr>
      <p:scale>
        <a:sx n="33" d="100"/>
        <a:sy n="33" d="100"/>
      </p:scale>
      <p:origin x="0" y="97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r>
              <a:rPr lang="en-US"/>
              <a:t>Gita Tretjakova</a:t>
            </a:r>
          </a:p>
        </p:txBody>
      </p:sp>
      <p:sp>
        <p:nvSpPr>
          <p:cNvPr id="1229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en-US"/>
              <a:t>Title goes here</a:t>
            </a:r>
          </a:p>
        </p:txBody>
      </p:sp>
      <p:sp>
        <p:nvSpPr>
          <p:cNvPr id="1229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5E30CC7-5E59-484F-9CC1-FF7A589E788A}" type="slidenum">
              <a:rPr lang="en-US"/>
              <a:pPr>
                <a:defRPr/>
              </a:pPr>
              <a:t>‹#›</a:t>
            </a:fld>
            <a:endParaRPr lang="en-US"/>
          </a:p>
        </p:txBody>
      </p:sp>
    </p:spTree>
    <p:extLst>
      <p:ext uri="{BB962C8B-B14F-4D97-AF65-F5344CB8AC3E}">
        <p14:creationId xmlns:p14="http://schemas.microsoft.com/office/powerpoint/2010/main" val="301454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kumimoji="1" sz="1000" i="1"/>
            </a:lvl1pPr>
          </a:lstStyle>
          <a:p>
            <a:pPr>
              <a:defRPr/>
            </a:pPr>
            <a:r>
              <a:rPr lang="en-US"/>
              <a:t>07/16/96</a:t>
            </a:r>
            <a:endParaRPr lang="en-US" sz="1200"/>
          </a:p>
        </p:txBody>
      </p:sp>
      <p:sp>
        <p:nvSpPr>
          <p:cNvPr id="33796" name="Rectangle 4"/>
          <p:cNvSpPr>
            <a:spLocks noGrp="1" noRot="1" noChangeAspect="1" noChangeArrowheads="1"/>
          </p:cNvSpPr>
          <p:nvPr>
            <p:ph type="sldImg" idx="2"/>
          </p:nvPr>
        </p:nvSpPr>
        <p:spPr bwMode="auto">
          <a:xfrm>
            <a:off x="917575" y="744538"/>
            <a:ext cx="4962525" cy="37226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kumimoji="1" sz="1000" i="1"/>
            </a:lvl1pPr>
          </a:lstStyle>
          <a:p>
            <a:pPr>
              <a:defRPr/>
            </a:pPr>
            <a:fld id="{2F4552F1-0F54-46A9-926A-CB1C0DB14E1D}" type="slidenum">
              <a:rPr lang="en-US"/>
              <a:pPr>
                <a:defRPr/>
              </a:pPr>
              <a:t>‹#›</a:t>
            </a:fld>
            <a:r>
              <a:rPr lang="en-US"/>
              <a:t>##</a:t>
            </a:r>
            <a:endParaRPr lang="en-US" sz="1200"/>
          </a:p>
        </p:txBody>
      </p:sp>
    </p:spTree>
    <p:extLst>
      <p:ext uri="{BB962C8B-B14F-4D97-AF65-F5344CB8AC3E}">
        <p14:creationId xmlns:p14="http://schemas.microsoft.com/office/powerpoint/2010/main" val="2220476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481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482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4821" name="Rectangle 7"/>
          <p:cNvSpPr>
            <a:spLocks noGrp="1" noChangeArrowheads="1"/>
          </p:cNvSpPr>
          <p:nvPr>
            <p:ph type="sldNum" sz="quarter" idx="5"/>
          </p:nvPr>
        </p:nvSpPr>
        <p:spPr>
          <a:noFill/>
        </p:spPr>
        <p:txBody>
          <a:bodyPr/>
          <a:lstStyle/>
          <a:p>
            <a:fld id="{00507AAD-FE0E-45A6-827D-3FB95E7B0876}" type="slidenum">
              <a:rPr lang="en-US" altLang="lv-LV" smtClean="0"/>
              <a:pPr/>
              <a:t>1</a:t>
            </a:fld>
            <a:r>
              <a:rPr lang="en-US" altLang="lv-LV" smtClean="0"/>
              <a:t>##</a:t>
            </a:r>
            <a:endParaRPr lang="en-US" altLang="lv-LV" sz="1200" i="0"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710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710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7109" name="Rectangle 7"/>
          <p:cNvSpPr>
            <a:spLocks noGrp="1" noChangeArrowheads="1"/>
          </p:cNvSpPr>
          <p:nvPr>
            <p:ph type="sldNum" sz="quarter" idx="5"/>
          </p:nvPr>
        </p:nvSpPr>
        <p:spPr>
          <a:noFill/>
        </p:spPr>
        <p:txBody>
          <a:bodyPr/>
          <a:lstStyle/>
          <a:p>
            <a:fld id="{51020066-6583-4A36-AEB1-60AF8A4A9F66}" type="slidenum">
              <a:rPr lang="en-US" altLang="lv-LV" smtClean="0"/>
              <a:pPr/>
              <a:t>45</a:t>
            </a:fld>
            <a:r>
              <a:rPr lang="en-US" altLang="lv-LV" smtClean="0"/>
              <a:t>##</a:t>
            </a:r>
            <a:endParaRPr lang="en-US" altLang="lv-LV" sz="1200" i="0" smtClean="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915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915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9157" name="Rectangle 7"/>
          <p:cNvSpPr>
            <a:spLocks noGrp="1" noChangeArrowheads="1"/>
          </p:cNvSpPr>
          <p:nvPr>
            <p:ph type="sldNum" sz="quarter" idx="5"/>
          </p:nvPr>
        </p:nvSpPr>
        <p:spPr>
          <a:noFill/>
        </p:spPr>
        <p:txBody>
          <a:bodyPr/>
          <a:lstStyle/>
          <a:p>
            <a:fld id="{E2542A26-41D1-4E0F-85DB-A770910EFFF1}" type="slidenum">
              <a:rPr lang="en-US" altLang="lv-LV" smtClean="0"/>
              <a:pPr/>
              <a:t>52</a:t>
            </a:fld>
            <a:r>
              <a:rPr lang="en-US" altLang="lv-LV" smtClean="0"/>
              <a:t>##</a:t>
            </a:r>
            <a:endParaRPr lang="en-US" altLang="lv-LV" sz="1200" i="0" smtClean="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891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891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8917" name="Rectangle 7"/>
          <p:cNvSpPr>
            <a:spLocks noGrp="1" noChangeArrowheads="1"/>
          </p:cNvSpPr>
          <p:nvPr>
            <p:ph type="sldNum" sz="quarter" idx="5"/>
          </p:nvPr>
        </p:nvSpPr>
        <p:spPr>
          <a:noFill/>
        </p:spPr>
        <p:txBody>
          <a:bodyPr/>
          <a:lstStyle/>
          <a:p>
            <a:fld id="{1506CE0D-81A8-4D4A-9EA7-0A6D03CC04E5}" type="slidenum">
              <a:rPr lang="en-US" altLang="lv-LV" smtClean="0"/>
              <a:pPr/>
              <a:t>3</a:t>
            </a:fld>
            <a:r>
              <a:rPr lang="en-US" altLang="lv-LV" smtClean="0"/>
              <a:t>##</a:t>
            </a:r>
            <a:endParaRPr lang="en-US" altLang="lv-LV" sz="1200" i="0"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584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584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5845" name="Rectangle 7"/>
          <p:cNvSpPr>
            <a:spLocks noGrp="1" noChangeArrowheads="1"/>
          </p:cNvSpPr>
          <p:nvPr>
            <p:ph type="sldNum" sz="quarter" idx="5"/>
          </p:nvPr>
        </p:nvSpPr>
        <p:spPr>
          <a:noFill/>
        </p:spPr>
        <p:txBody>
          <a:bodyPr/>
          <a:lstStyle/>
          <a:p>
            <a:fld id="{BA18A9EE-83C6-4B3C-9022-6708389C5DF2}" type="slidenum">
              <a:rPr lang="en-US" altLang="lv-LV" smtClean="0"/>
              <a:pPr/>
              <a:t>20</a:t>
            </a:fld>
            <a:r>
              <a:rPr lang="en-US" altLang="lv-LV" smtClean="0"/>
              <a:t>##</a:t>
            </a:r>
            <a:endParaRPr lang="en-US" altLang="lv-LV" sz="1200" i="0"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686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686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6869" name="Rectangle 7"/>
          <p:cNvSpPr>
            <a:spLocks noGrp="1" noChangeArrowheads="1"/>
          </p:cNvSpPr>
          <p:nvPr>
            <p:ph type="sldNum" sz="quarter" idx="5"/>
          </p:nvPr>
        </p:nvSpPr>
        <p:spPr>
          <a:noFill/>
        </p:spPr>
        <p:txBody>
          <a:bodyPr/>
          <a:lstStyle/>
          <a:p>
            <a:fld id="{CABA88CF-CFB2-4EC7-B79B-545BFC0FADF1}" type="slidenum">
              <a:rPr lang="en-US" altLang="lv-LV" smtClean="0"/>
              <a:pPr/>
              <a:t>21</a:t>
            </a:fld>
            <a:r>
              <a:rPr lang="en-US" altLang="lv-LV" smtClean="0"/>
              <a:t>##</a:t>
            </a:r>
            <a:endParaRPr lang="en-US" altLang="lv-LV" sz="1200" i="0" smtClean="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7891"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7892"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7893" name="Rectangle 7"/>
          <p:cNvSpPr>
            <a:spLocks noGrp="1" noChangeArrowheads="1"/>
          </p:cNvSpPr>
          <p:nvPr>
            <p:ph type="sldNum" sz="quarter" idx="5"/>
          </p:nvPr>
        </p:nvSpPr>
        <p:spPr>
          <a:noFill/>
        </p:spPr>
        <p:txBody>
          <a:bodyPr/>
          <a:lstStyle/>
          <a:p>
            <a:fld id="{1FB4D6A8-8AD1-4FB4-B57A-6B418053D70D}" type="slidenum">
              <a:rPr lang="en-US" altLang="lv-LV" smtClean="0"/>
              <a:pPr/>
              <a:t>29</a:t>
            </a:fld>
            <a:r>
              <a:rPr lang="en-US" altLang="lv-LV" smtClean="0"/>
              <a:t>##</a:t>
            </a:r>
            <a:endParaRPr lang="en-US" altLang="lv-LV" sz="1200" i="0" smtClean="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993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994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9941" name="Rectangle 7"/>
          <p:cNvSpPr>
            <a:spLocks noGrp="1" noChangeArrowheads="1"/>
          </p:cNvSpPr>
          <p:nvPr>
            <p:ph type="sldNum" sz="quarter" idx="5"/>
          </p:nvPr>
        </p:nvSpPr>
        <p:spPr>
          <a:noFill/>
        </p:spPr>
        <p:txBody>
          <a:bodyPr/>
          <a:lstStyle/>
          <a:p>
            <a:fld id="{35FAFF67-F595-4C9E-869D-897F19CD1D1D}" type="slidenum">
              <a:rPr lang="en-US" altLang="lv-LV" smtClean="0"/>
              <a:pPr/>
              <a:t>30</a:t>
            </a:fld>
            <a:r>
              <a:rPr lang="en-US" altLang="lv-LV" smtClean="0"/>
              <a:t>##</a:t>
            </a:r>
            <a:endParaRPr lang="en-US" altLang="lv-LV" sz="1200" i="0"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403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403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4037" name="Rectangle 7"/>
          <p:cNvSpPr>
            <a:spLocks noGrp="1" noChangeArrowheads="1"/>
          </p:cNvSpPr>
          <p:nvPr>
            <p:ph type="sldNum" sz="quarter" idx="5"/>
          </p:nvPr>
        </p:nvSpPr>
        <p:spPr>
          <a:noFill/>
        </p:spPr>
        <p:txBody>
          <a:bodyPr/>
          <a:lstStyle/>
          <a:p>
            <a:fld id="{6E707A7C-77F6-4145-99A0-3467BE229A67}" type="slidenum">
              <a:rPr lang="en-US" altLang="lv-LV" smtClean="0"/>
              <a:pPr/>
              <a:t>40</a:t>
            </a:fld>
            <a:r>
              <a:rPr lang="en-US" altLang="lv-LV" smtClean="0"/>
              <a:t>##</a:t>
            </a:r>
            <a:endParaRPr lang="en-US" altLang="lv-LV" sz="1200" i="0"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505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506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5061" name="Rectangle 7"/>
          <p:cNvSpPr>
            <a:spLocks noGrp="1" noChangeArrowheads="1"/>
          </p:cNvSpPr>
          <p:nvPr>
            <p:ph type="sldNum" sz="quarter" idx="5"/>
          </p:nvPr>
        </p:nvSpPr>
        <p:spPr>
          <a:noFill/>
        </p:spPr>
        <p:txBody>
          <a:bodyPr/>
          <a:lstStyle/>
          <a:p>
            <a:fld id="{5E7C182D-1DAF-43B3-BCC7-BC7616C48F98}" type="slidenum">
              <a:rPr lang="en-US" altLang="lv-LV" smtClean="0"/>
              <a:pPr/>
              <a:t>41</a:t>
            </a:fld>
            <a:r>
              <a:rPr lang="en-US" altLang="lv-LV" smtClean="0"/>
              <a:t>##</a:t>
            </a:r>
            <a:endParaRPr lang="en-US" altLang="lv-LV" sz="1200" i="0" smtClean="0"/>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608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608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6085" name="Rectangle 7"/>
          <p:cNvSpPr>
            <a:spLocks noGrp="1" noChangeArrowheads="1"/>
          </p:cNvSpPr>
          <p:nvPr>
            <p:ph type="sldNum" sz="quarter" idx="5"/>
          </p:nvPr>
        </p:nvSpPr>
        <p:spPr>
          <a:noFill/>
        </p:spPr>
        <p:txBody>
          <a:bodyPr/>
          <a:lstStyle/>
          <a:p>
            <a:fld id="{A0C551A0-F92B-4327-BD68-AE219BCA61C0}" type="slidenum">
              <a:rPr lang="en-US" altLang="lv-LV" smtClean="0"/>
              <a:pPr/>
              <a:t>44</a:t>
            </a:fld>
            <a:r>
              <a:rPr lang="en-US" altLang="lv-LV" smtClean="0"/>
              <a:t>##</a:t>
            </a:r>
            <a:endParaRPr lang="en-US" altLang="lv-LV" sz="1200" i="0"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grpSp>
      <p:sp>
        <p:nvSpPr>
          <p:cNvPr id="972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973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ADD4BB77-481D-484D-8930-3ED4232400C8}" type="datetime1">
              <a:rPr lang="en-US"/>
              <a:pPr>
                <a:defRPr/>
              </a:pPr>
              <a:t>2/25/2021</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16C382B7-DA0E-482A-A0C0-0362EF3C28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5921ED-A6B3-4E4C-8E7F-3407D541C0A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8388CC3-02E4-4D7F-9D88-76F62AB19AC4}" type="datetime1">
              <a:rPr lang="en-US"/>
              <a:pPr>
                <a:defRPr/>
              </a:pPr>
              <a:t>2/25/2021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4941E46-7F02-4C9C-9BBD-C0E71089E63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F131BF15-E85C-4A01-9DB1-38424B815147}" type="datetime1">
              <a:rPr lang="en-US"/>
              <a:pPr>
                <a:defRPr/>
              </a:pPr>
              <a:t>2/25/2021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5F6898-8460-44EB-8776-CCDC479B90C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3AE7DF6-6BF6-45F1-8CBA-8CC9B31527E8}" type="datetime1">
              <a:rPr lang="en-US"/>
              <a:pPr>
                <a:defRPr/>
              </a:pPr>
              <a:t>2/25/2021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3A1A904-070A-49E5-BD4A-49994B8A425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45ABC974-6C20-4E38-A392-E0C3BF28464B}" type="datetime1">
              <a:rPr lang="en-US"/>
              <a:pPr>
                <a:defRPr/>
              </a:pPr>
              <a:t>2/25/2021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5F2ABDD-46F3-4192-AF6F-AC2B3536C48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CC7BD320-48A3-4B62-B370-A8DEDCC035E8}" type="datetime1">
              <a:rPr lang="en-US"/>
              <a:pPr>
                <a:defRPr/>
              </a:pPr>
              <a:t>2/25/2021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78860FC-750E-4009-971F-7C2D45FEAD6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7CDE0EAB-40A9-45BA-A7E1-DB8934C3A7D3}" type="datetime1">
              <a:rPr lang="en-US"/>
              <a:pPr>
                <a:defRPr/>
              </a:pPr>
              <a:t>2/25/2021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F14761-FFEB-489D-860F-1AB4CFF3364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DA1162F5-12BF-46CD-9EAA-839B2D10ACF4}" type="datetime1">
              <a:rPr lang="en-US"/>
              <a:pPr>
                <a:defRPr/>
              </a:pPr>
              <a:t>2/25/2021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EC38E57-DF99-4146-B237-9CDE6204D490}"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33CA03BE-CF3C-4025-BA58-CE0C0038C65C}" type="datetime1">
              <a:rPr lang="en-US"/>
              <a:pPr>
                <a:defRPr/>
              </a:pPr>
              <a:t>2/25/2021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76BA670-263E-450B-B862-4D0B1D88763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E30DF3EB-E376-4B56-BC4E-434CA256D7D6}" type="datetime1">
              <a:rPr lang="en-US"/>
              <a:pPr>
                <a:defRPr/>
              </a:pPr>
              <a:t>2/25/2021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4201F99-CEEE-40E7-9DBF-448C1977C85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5A4B54A8-D7F7-4036-8F66-B4392422DF57}" type="datetime1">
              <a:rPr lang="en-US"/>
              <a:pPr>
                <a:defRPr/>
              </a:pPr>
              <a:t>2/25/2021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9625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403DE22F-2E12-4E38-9307-108F9F7E7818}"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9627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9EB83A76-E997-4C5A-8006-95D820ED1D76}" type="datetime1">
              <a:rPr lang="en-US"/>
              <a:pPr>
                <a:defRPr/>
              </a:pPr>
              <a:t>2/25/2021</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ometnes.gov.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metnes.gov.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vugd.gov.l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likumi.lv/doc.php?id=654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likumi.lv/ta/id/16083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ikumi.lv/doc.php?id=6547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8"/>
          <p:cNvSpPr>
            <a:spLocks noGrp="1" noChangeArrowheads="1"/>
          </p:cNvSpPr>
          <p:nvPr>
            <p:ph type="sldNum" sz="quarter" idx="12"/>
          </p:nvPr>
        </p:nvSpPr>
        <p:spPr>
          <a:noFill/>
        </p:spPr>
        <p:txBody>
          <a:bodyPr/>
          <a:lstStyle/>
          <a:p>
            <a:fld id="{C1C4512E-9923-4850-94F8-AE82A263E7B1}" type="slidenum">
              <a:rPr lang="en-US" altLang="lv-LV" smtClean="0"/>
              <a:pPr/>
              <a:t>1</a:t>
            </a:fld>
            <a:endParaRPr lang="en-US" altLang="lv-LV" smtClean="0"/>
          </a:p>
        </p:txBody>
      </p:sp>
      <p:sp>
        <p:nvSpPr>
          <p:cNvPr id="11267" name="Rectangle 3"/>
          <p:cNvSpPr>
            <a:spLocks noGrp="1" noChangeArrowheads="1"/>
          </p:cNvSpPr>
          <p:nvPr>
            <p:ph type="subTitle" idx="1"/>
          </p:nvPr>
        </p:nvSpPr>
        <p:spPr>
          <a:xfrm>
            <a:off x="1828800" y="4876800"/>
            <a:ext cx="5943600" cy="1524000"/>
          </a:xfrm>
        </p:spPr>
        <p:txBody>
          <a:bodyPr lIns="92075" tIns="46038" rIns="92075" bIns="46038"/>
          <a:lstStyle/>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Rīga, 2021</a:t>
            </a: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Paulis </a:t>
            </a:r>
            <a:r>
              <a:rPr lang="lv-LV" b="1" dirty="0" err="1" smtClean="0">
                <a:effectLst>
                  <a:outerShdw blurRad="38100" dist="38100" dir="2700000" algn="tl">
                    <a:srgbClr val="C0C0C0"/>
                  </a:outerShdw>
                </a:effectLst>
                <a:latin typeface="Times New Roman" pitchFamily="18" charset="0"/>
              </a:rPr>
              <a:t>Tretjakovs</a:t>
            </a:r>
            <a:endParaRPr lang="lv-LV" b="1" dirty="0" smtClean="0">
              <a:effectLst>
                <a:outerShdw blurRad="38100" dist="38100" dir="2700000" algn="tl">
                  <a:srgbClr val="C0C0C0"/>
                </a:outerShdw>
              </a:effectLst>
              <a:latin typeface="Times New Roman" pitchFamily="18" charset="0"/>
            </a:endParaRP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pt29@inbox.lv</a:t>
            </a:r>
            <a:endParaRPr lang="en-US" b="1" dirty="0" smtClean="0">
              <a:effectLst>
                <a:outerShdw blurRad="38100" dist="38100" dir="2700000" algn="tl">
                  <a:srgbClr val="C0C0C0"/>
                </a:outerShdw>
              </a:effectLst>
              <a:latin typeface="Times New Roman" pitchFamily="18" charset="0"/>
            </a:endParaRPr>
          </a:p>
        </p:txBody>
      </p:sp>
      <p:sp>
        <p:nvSpPr>
          <p:cNvPr id="3079" name="Rectangle 7"/>
          <p:cNvSpPr>
            <a:spLocks noChangeArrowheads="1"/>
          </p:cNvSpPr>
          <p:nvPr/>
        </p:nvSpPr>
        <p:spPr bwMode="auto">
          <a:xfrm>
            <a:off x="1143000" y="2057400"/>
            <a:ext cx="7391400" cy="2862322"/>
          </a:xfrm>
          <a:prstGeom prst="rect">
            <a:avLst/>
          </a:prstGeom>
          <a:noFill/>
          <a:ln w="9525">
            <a:noFill/>
            <a:miter lim="800000"/>
            <a:headEnd/>
            <a:tailEnd/>
          </a:ln>
          <a:effectLst/>
        </p:spPr>
        <p:txBody>
          <a:bodyPr>
            <a:spAutoFit/>
          </a:bodyPr>
          <a:lstStyle/>
          <a:p>
            <a:pPr algn="ctr">
              <a:defRPr/>
            </a:pPr>
            <a:r>
              <a:rPr lang="lv-LV" sz="6000" b="1" dirty="0" smtClean="0">
                <a:solidFill>
                  <a:schemeClr val="hlink"/>
                </a:solidFill>
                <a:effectLst>
                  <a:outerShdw blurRad="38100" dist="38100" dir="2700000" algn="tl">
                    <a:srgbClr val="C0C0C0"/>
                  </a:outerShdw>
                </a:effectLst>
              </a:rPr>
              <a:t>Ugunsdrošība un civilā aizsardzība </a:t>
            </a:r>
            <a:endParaRPr lang="lv-LV" sz="6000" b="1" dirty="0">
              <a:solidFill>
                <a:schemeClr val="hlink"/>
              </a:solidFill>
              <a:effectLst>
                <a:outerShdw blurRad="38100" dist="38100" dir="2700000" algn="tl">
                  <a:srgbClr val="C0C0C0"/>
                </a:outerShdw>
              </a:effectLst>
            </a:endParaRPr>
          </a:p>
          <a:p>
            <a:pPr algn="ctr">
              <a:defRPr/>
            </a:pPr>
            <a:r>
              <a:rPr lang="lv-LV" sz="6000" b="1" dirty="0">
                <a:solidFill>
                  <a:schemeClr val="hlink"/>
                </a:solidFill>
                <a:effectLst>
                  <a:outerShdw blurRad="38100" dist="38100" dir="2700000" algn="tl">
                    <a:srgbClr val="C0C0C0"/>
                  </a:outerShdw>
                </a:effectLst>
              </a:rPr>
              <a:t>bērnu nometnēs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324600"/>
          </a:xfrm>
        </p:spPr>
        <p:txBody>
          <a:bodyPr/>
          <a:lstStyle/>
          <a:p>
            <a:pPr>
              <a:buNone/>
            </a:pPr>
            <a:r>
              <a:rPr lang="lv-LV" sz="2700" dirty="0" smtClean="0"/>
              <a:t> 176. Atbildīgā persona nodrošina ugunsdrošības instrukcijas izstrādi objektam, teritorijai un būvobjektam (</a:t>
            </a:r>
            <a:r>
              <a:rPr lang="lv-LV" sz="2700" u="sng" dirty="0" smtClean="0"/>
              <a:t>izņemot viendzīvokļa objektu, neapbūvētu teritoriju un teritoriju, kurā nenotiek būvdarbi</a:t>
            </a:r>
            <a:r>
              <a:rPr lang="lv-LV" sz="2700" dirty="0" smtClean="0"/>
              <a:t>). …  </a:t>
            </a:r>
          </a:p>
          <a:p>
            <a:pPr>
              <a:buNone/>
            </a:pPr>
            <a:r>
              <a:rPr lang="lv-LV" sz="2700" dirty="0" smtClean="0"/>
              <a:t> 184. Saimnieciskās darbības objekta vai publiska objekta atbildīgā persona nodrošina ugunsdrošības </a:t>
            </a:r>
            <a:r>
              <a:rPr lang="lv-LV" sz="2700" u="sng" dirty="0" smtClean="0"/>
              <a:t>instruktāžu visiem nodarbinātajiem.</a:t>
            </a:r>
          </a:p>
          <a:p>
            <a:pPr>
              <a:buNone/>
            </a:pPr>
            <a:r>
              <a:rPr lang="lv-LV" sz="2700" dirty="0" smtClean="0"/>
              <a:t>2.8.</a:t>
            </a:r>
            <a:r>
              <a:rPr lang="lv-LV" sz="2700" baseline="30000" dirty="0" smtClean="0"/>
              <a:t>1</a:t>
            </a:r>
            <a:r>
              <a:rPr lang="lv-LV" sz="2700" dirty="0" smtClean="0"/>
              <a:t> </a:t>
            </a:r>
            <a:r>
              <a:rPr lang="lv-LV" sz="2700" u="sng" dirty="0" smtClean="0"/>
              <a:t>nodarbinātais</a:t>
            </a:r>
            <a:r>
              <a:rPr lang="lv-LV" sz="2700" dirty="0" smtClean="0"/>
              <a:t> – visi objektā nodarbinātie, organizatoriski iesaistītās personas, kā arī personas, kuras veic darbu objektā uz līguma pamata vai ir citu komersantu darbinieki, kas nodarbināti objektā, atrodas praksē vai apmācībā;</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178. </a:t>
            </a:r>
            <a:r>
              <a:rPr lang="lv-LV" sz="2800" u="sng" dirty="0" smtClean="0"/>
              <a:t>Tiesības izstrādāt ugunsdrošības instrukciju, </a:t>
            </a:r>
            <a:r>
              <a:rPr lang="lv-LV" sz="2800" dirty="0" smtClean="0"/>
              <a:t>veikt ugunsdrošības instruktāžu, praktiskās nodarbības, ugunsdzēsības hidrantu un iekšējā ugunsdzēsības ūdensvada pārbaudi ir personai, kura ir ieguvusi profesionālo izglītību ugunsdrošībā vai saņēmusi apmācību ugunsdrošības jomā:</a:t>
            </a:r>
          </a:p>
          <a:p>
            <a:r>
              <a:rPr lang="lv-LV" sz="2800" dirty="0" smtClean="0"/>
              <a:t>178.1. saimnieciskās darbības objektam un publiskam objektam, kurā </a:t>
            </a:r>
            <a:r>
              <a:rPr lang="lv-LV" sz="2800" u="sng" dirty="0" smtClean="0"/>
              <a:t>var atrasties no 10 līdz 50 cilvēkiem,</a:t>
            </a:r>
            <a:r>
              <a:rPr lang="lv-LV" sz="2800" dirty="0" smtClean="0"/>
              <a:t> kā arī saimnieciskās darbības objektam ar sprādzienbīstamu vidi – atbilstoši Valsts ugunsdzēsības un glābšanas dienesta izstrādātai mācību programmai (</a:t>
            </a:r>
            <a:r>
              <a:rPr lang="lv-LV" sz="2800" u="sng" dirty="0" smtClean="0"/>
              <a:t>ne mazāk par 20 stundām</a:t>
            </a:r>
            <a:r>
              <a:rPr lang="lv-LV" sz="2800" dirty="0" smtClean="0"/>
              <a:t>);</a:t>
            </a:r>
          </a:p>
          <a:p>
            <a:endParaRPr lang="lv-LV" sz="24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r>
              <a:rPr lang="lv-LV" dirty="0" smtClean="0"/>
              <a:t>178.2. </a:t>
            </a:r>
            <a:r>
              <a:rPr lang="lv-LV" u="sng" dirty="0" smtClean="0"/>
              <a:t>saimnieciskās darbības objektam un publiskam objektam, kurā var atrasties vairāk par 50 cilvēkiem</a:t>
            </a:r>
            <a:r>
              <a:rPr lang="lv-LV" dirty="0" smtClean="0"/>
              <a:t>, kā arī paaugstinātas bīstamības saimnieciskās darbības objektam – atbilstoši Izglītības un zinātnes ministrijas licencētai </a:t>
            </a:r>
            <a:r>
              <a:rPr lang="lv-LV" u="sng" dirty="0" smtClean="0"/>
              <a:t>profesionālās izglītības programmai (ne mazāk par 160 stundām).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pPr algn="just"/>
            <a:r>
              <a:rPr lang="lv-LV" dirty="0" smtClean="0"/>
              <a:t>MK not.Nr981 minētie  darba kārtības noteikumi, iekšējās kārtības noteikumi un drošības noteikumi (…….ugunsdrošības noteikumiem),</a:t>
            </a:r>
          </a:p>
          <a:p>
            <a:pPr algn="just">
              <a:buNone/>
            </a:pPr>
            <a:r>
              <a:rPr lang="lv-LV" u="sng" dirty="0" smtClean="0"/>
              <a:t>nav ugunsdrošības instrukcija un iepazīstināšana ar augstāk minētiem noteikumiem nav ugunsdrošības instruktāža  Ugunsdrošības noteikumu izpratnē.</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14</a:t>
            </a:fld>
            <a:endParaRPr lang="en-US"/>
          </a:p>
        </p:txBody>
      </p:sp>
      <p:sp>
        <p:nvSpPr>
          <p:cNvPr id="6" name="Virsraksts 1"/>
          <p:cNvSpPr>
            <a:spLocks noGrp="1"/>
          </p:cNvSpPr>
          <p:nvPr>
            <p:ph idx="1"/>
          </p:nvPr>
        </p:nvSpPr>
        <p:spPr>
          <a:xfrm>
            <a:off x="0" y="304800"/>
            <a:ext cx="9144000" cy="6553200"/>
          </a:xfrm>
        </p:spPr>
        <p:txBody>
          <a:bodyPr/>
          <a:lstStyle/>
          <a:p>
            <a:r>
              <a:rPr lang="lv-LV" sz="2800" dirty="0" smtClean="0"/>
              <a:t>340. Publiskā objektā, ja tas atbilstoši lietošanas veidam nav paredzēts cilvēku izmitināšanai naktī, atļauts izmitināt cilvēkus naktī, ja:</a:t>
            </a:r>
          </a:p>
          <a:p>
            <a:r>
              <a:rPr lang="lv-LV" sz="2800" dirty="0" smtClean="0"/>
              <a:t>340.1. objektā ir ierīkota automātiskā ugunsgrēka atklāšanas un trauksmes signalizācijas sistēma;</a:t>
            </a:r>
          </a:p>
          <a:p>
            <a:endParaRPr lang="lv-LV" sz="2800" dirty="0" smtClean="0"/>
          </a:p>
          <a:p>
            <a:pPr>
              <a:buNone/>
            </a:pPr>
            <a:endParaRPr lang="lv-LV" sz="2800" dirty="0" smtClean="0"/>
          </a:p>
          <a:p>
            <a:pPr>
              <a:buNone/>
            </a:pPr>
            <a:endParaRPr lang="lv-LV" dirty="0"/>
          </a:p>
        </p:txBody>
      </p:sp>
      <p:pic>
        <p:nvPicPr>
          <p:cNvPr id="5" name="Attēls 4" descr="Ja deg... : abc.lv"/>
          <p:cNvPicPr/>
          <p:nvPr/>
        </p:nvPicPr>
        <p:blipFill>
          <a:blip r:embed="rId2" cstate="print"/>
          <a:srcRect/>
          <a:stretch>
            <a:fillRect/>
          </a:stretch>
        </p:blipFill>
        <p:spPr bwMode="auto">
          <a:xfrm>
            <a:off x="1066800" y="2743200"/>
            <a:ext cx="5943600" cy="3505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r>
              <a:rPr lang="lv-LV" sz="2800" dirty="0" smtClean="0"/>
              <a:t>340.2. objekts ir nodrošināts ar balss izziņošanas ierīcēm (</a:t>
            </a:r>
            <a:r>
              <a:rPr lang="lv-LV" sz="2800" u="sng" dirty="0" smtClean="0"/>
              <a:t>piemēram, ruporiem, megafoniem, mikrofoniem ar skaļruņiem)</a:t>
            </a:r>
            <a:r>
              <a:rPr lang="lv-LV" sz="2800" dirty="0" smtClean="0"/>
              <a:t>, kas paredzētas cilvēku apziņošanai ugunsgrēka vai citu apdraudējumu gadījumā;</a:t>
            </a:r>
          </a:p>
          <a:p>
            <a:endParaRPr lang="lv-LV" sz="2800" dirty="0" smtClean="0"/>
          </a:p>
          <a:p>
            <a:endParaRPr lang="lv-LV" sz="2800" dirty="0" smtClean="0"/>
          </a:p>
          <a:p>
            <a:endParaRPr lang="lv-LV" sz="2800" dirty="0" smtClean="0"/>
          </a:p>
          <a:p>
            <a:r>
              <a:rPr lang="lv-LV" sz="2800" dirty="0" smtClean="0"/>
              <a:t>340.3. evakuācijas ceļu skaits un platums ir atbilstošs izmitināto cilvēku skaitam;</a:t>
            </a:r>
          </a:p>
          <a:p>
            <a:pPr>
              <a:buNone/>
            </a:pPr>
            <a:r>
              <a:rPr lang="lv-LV" sz="2800" dirty="0" smtClean="0"/>
              <a:t>              (UN 241.p- 243.p.)</a:t>
            </a:r>
          </a:p>
          <a:p>
            <a:endParaRPr lang="lv-LV" sz="2800" dirty="0" smtClean="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15</a:t>
            </a:fld>
            <a:endParaRPr lang="en-US"/>
          </a:p>
        </p:txBody>
      </p:sp>
      <p:pic>
        <p:nvPicPr>
          <p:cNvPr id="5" name="Attēls 4" descr="Ruporu cena no 5€ līdz 218€ - KurPirkt.lv"/>
          <p:cNvPicPr/>
          <p:nvPr/>
        </p:nvPicPr>
        <p:blipFill>
          <a:blip r:embed="rId2" cstate="print"/>
          <a:srcRect/>
          <a:stretch>
            <a:fillRect/>
          </a:stretch>
        </p:blipFill>
        <p:spPr bwMode="auto">
          <a:xfrm>
            <a:off x="3620135" y="2958147"/>
            <a:ext cx="1903730" cy="9417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458200" cy="5410200"/>
          </a:xfrm>
        </p:spPr>
        <p:txBody>
          <a:bodyPr/>
          <a:lstStyle/>
          <a:p>
            <a:r>
              <a:rPr lang="lv-LV" dirty="0" smtClean="0"/>
              <a:t>340.4. evakuācija ir nodrošināta tieši uz āru no būves zemes virmas līmenī, ja personas tiek izmitinātas ne augstāk par trešo stāvu, vai, ja personas tiek izmitinātas augstāk par trešo stāvu, evakuācija ir nodrošināta caur aizsargātu evakuācijas ceļu vai </a:t>
            </a:r>
            <a:r>
              <a:rPr lang="lv-LV" dirty="0" err="1" smtClean="0"/>
              <a:t>dūmaizsargātu</a:t>
            </a:r>
            <a:r>
              <a:rPr lang="lv-LV" dirty="0" smtClean="0"/>
              <a:t> un </a:t>
            </a:r>
            <a:r>
              <a:rPr lang="lv-LV" dirty="0" err="1" smtClean="0"/>
              <a:t>ugunsaizsargātu</a:t>
            </a:r>
            <a:r>
              <a:rPr lang="lv-LV" dirty="0" smtClean="0"/>
              <a:t> kāpņu telpu.</a:t>
            </a:r>
          </a:p>
          <a:p>
            <a:r>
              <a:rPr lang="lv-LV" sz="2400" i="1" dirty="0" smtClean="0"/>
              <a:t>(Grozīts ar MK </a:t>
            </a:r>
            <a:r>
              <a:rPr lang="lv-LV" sz="2400" i="1" dirty="0" smtClean="0">
                <a:hlinkClick r:id="rId2"/>
              </a:rPr>
              <a:t>15.09.2020.</a:t>
            </a:r>
            <a:r>
              <a:rPr lang="lv-LV" sz="2400" i="1" dirty="0" smtClean="0"/>
              <a:t> noteikumiem Nr. 585)</a:t>
            </a:r>
            <a:endParaRPr lang="lv-LV" sz="2400" dirty="0" smtClean="0"/>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r>
              <a:rPr lang="lv-LV" u="sng" dirty="0" smtClean="0"/>
              <a:t>119. Viendzīvokļa objektu, daudzdzīvokļu objekta dzīvokli un publisku objektu, kurā paredzēts izmitināt gulēšanai līdz 10 cilvēkiem, nodrošina ar autonomu ugunsgrēka detektoru, </a:t>
            </a:r>
            <a:r>
              <a:rPr lang="lv-LV" dirty="0" smtClean="0"/>
              <a:t>kas reaģē uz dūmiem. Autonomo ugunsgrēka detektoru var aizstāt ar automātisko ugunsgrēka atklāšanas un trauksmes signalizācijas sistēmu.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17</a:t>
            </a:fld>
            <a:endParaRPr lang="en-US"/>
          </a:p>
        </p:txBody>
      </p:sp>
      <p:pic>
        <p:nvPicPr>
          <p:cNvPr id="5" name="Attēls 4" descr="NĪP mājaslapa"/>
          <p:cNvPicPr/>
          <p:nvPr/>
        </p:nvPicPr>
        <p:blipFill>
          <a:blip r:embed="rId2" cstate="print"/>
          <a:srcRect/>
          <a:stretch>
            <a:fillRect/>
          </a:stretch>
        </p:blipFill>
        <p:spPr bwMode="auto">
          <a:xfrm>
            <a:off x="3352801" y="4419600"/>
            <a:ext cx="2819400" cy="213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04800"/>
            <a:ext cx="8229600" cy="5562600"/>
          </a:xfrm>
        </p:spPr>
        <p:txBody>
          <a:bodyPr/>
          <a:lstStyle/>
          <a:p>
            <a:r>
              <a:rPr lang="lv-LV" dirty="0" smtClean="0"/>
              <a:t>235. Publiska objekta telpās, kurās nakšņo cilvēki, izvieto stāva evakuācijas plānu. </a:t>
            </a:r>
            <a:r>
              <a:rPr lang="lv-LV" u="sng" dirty="0" smtClean="0"/>
              <a:t>Šā punkta prasības neattiecas uz vienstāva publiska objekta telpām, kurām ir tieša evakuācijas izeja uz āru un kurās vienlaikus nakšņo ne vairāk kā 10 cilvēki.</a:t>
            </a:r>
          </a:p>
          <a:p>
            <a:pPr>
              <a:buNone/>
            </a:pPr>
            <a:r>
              <a:rPr lang="lv-LV" sz="2000" i="1" dirty="0" smtClean="0"/>
              <a:t>		(MK </a:t>
            </a:r>
            <a:r>
              <a:rPr lang="lv-LV" sz="2000" i="1" dirty="0" smtClean="0">
                <a:hlinkClick r:id="rId2"/>
              </a:rPr>
              <a:t>15.09.2020.</a:t>
            </a:r>
            <a:r>
              <a:rPr lang="lv-LV" sz="2000" i="1" dirty="0" smtClean="0"/>
              <a:t> noteikumu Nr. 585 redakcijā)</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18</a:t>
            </a:fld>
            <a:endParaRPr lang="en-US"/>
          </a:p>
        </p:txBody>
      </p:sp>
      <p:pic>
        <p:nvPicPr>
          <p:cNvPr id="45060" name="Picture 4" descr="Koka karkasa privātmāju celtniecība — Somu Māja"/>
          <p:cNvPicPr>
            <a:picLocks noChangeAspect="1" noChangeArrowheads="1"/>
          </p:cNvPicPr>
          <p:nvPr/>
        </p:nvPicPr>
        <p:blipFill>
          <a:blip r:embed="rId3" cstate="print"/>
          <a:srcRect/>
          <a:stretch>
            <a:fillRect/>
          </a:stretch>
        </p:blipFill>
        <p:spPr bwMode="auto">
          <a:xfrm>
            <a:off x="1676400" y="3962400"/>
            <a:ext cx="3505200" cy="24288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A00F615C-A77E-4BA2-8903-1A1CAE7799E7}" type="slidenum">
              <a:rPr lang="en-US" altLang="lv-LV" smtClean="0"/>
              <a:pPr/>
              <a:t>19</a:t>
            </a:fld>
            <a:endParaRPr lang="en-US" altLang="lv-LV" smtClean="0"/>
          </a:p>
        </p:txBody>
      </p:sp>
      <p:sp>
        <p:nvSpPr>
          <p:cNvPr id="99330" name="Rectangle 2"/>
          <p:cNvSpPr>
            <a:spLocks noGrp="1" noChangeArrowheads="1"/>
          </p:cNvSpPr>
          <p:nvPr>
            <p:ph type="title"/>
          </p:nvPr>
        </p:nvSpPr>
        <p:spPr>
          <a:xfrm>
            <a:off x="457200" y="228600"/>
            <a:ext cx="8229600" cy="990600"/>
          </a:xfrm>
        </p:spPr>
        <p:txBody>
          <a:bodyPr/>
          <a:lstStyle/>
          <a:p>
            <a:pPr algn="ctr" eaLnBrk="1" hangingPunct="1">
              <a:defRPr/>
            </a:pPr>
            <a:r>
              <a:rPr lang="lv-LV" sz="3000" b="1" dirty="0" smtClean="0">
                <a:latin typeface="Times New Roman" pitchFamily="18" charset="0"/>
              </a:rPr>
              <a:t>MK noteikumu Nr.981 prasības, kas saistītas ar ugunsdrošību un VUGD</a:t>
            </a:r>
            <a:endParaRPr lang="en-US" dirty="0" smtClean="0">
              <a:latin typeface="Times New Roman" pitchFamily="18" charset="0"/>
            </a:endParaRPr>
          </a:p>
        </p:txBody>
      </p:sp>
      <p:sp>
        <p:nvSpPr>
          <p:cNvPr id="5124" name="Rectangle 3"/>
          <p:cNvSpPr>
            <a:spLocks noGrp="1" noChangeArrowheads="1"/>
          </p:cNvSpPr>
          <p:nvPr>
            <p:ph type="body" idx="1"/>
          </p:nvPr>
        </p:nvSpPr>
        <p:spPr>
          <a:xfrm>
            <a:off x="152400" y="990600"/>
            <a:ext cx="8991600" cy="6003925"/>
          </a:xfrm>
        </p:spPr>
        <p:txBody>
          <a:bodyPr/>
          <a:lstStyle/>
          <a:p>
            <a:pPr eaLnBrk="1" hangingPunct="1"/>
            <a:r>
              <a:rPr lang="lv-LV" altLang="lv-LV" sz="2700" dirty="0" smtClean="0">
                <a:latin typeface="Times New Roman" pitchFamily="18" charset="0"/>
              </a:rPr>
              <a:t>8. </a:t>
            </a:r>
            <a:r>
              <a:rPr lang="lv-LV" altLang="lv-LV" sz="2800" dirty="0" smtClean="0">
                <a:latin typeface="Times New Roman" pitchFamily="18" charset="0"/>
              </a:rPr>
              <a:t>Pirms nometnes darbības uzsākšanas </a:t>
            </a:r>
            <a:r>
              <a:rPr lang="lv-LV" altLang="lv-LV" sz="2800" u="sng" dirty="0" smtClean="0">
                <a:latin typeface="Times New Roman" pitchFamily="18" charset="0"/>
              </a:rPr>
              <a:t>organizētājs: </a:t>
            </a:r>
          </a:p>
          <a:p>
            <a:pPr eaLnBrk="1" hangingPunct="1"/>
            <a:r>
              <a:rPr lang="lv-LV" altLang="lv-LV" sz="2800" dirty="0" smtClean="0">
                <a:latin typeface="Times New Roman" pitchFamily="18" charset="0"/>
              </a:rPr>
              <a:t>8.3. nodrošina nometnes darba kārtības noteikumu un drošības noteikumu izstrādi, ņemot vērā diennakts laiku, kurā dalībnieki uzturas nometnē, izmitināšanas veidu un nometnes programmu, </a:t>
            </a:r>
            <a:r>
              <a:rPr lang="lv-LV" altLang="lv-LV" sz="2800" u="sng" dirty="0" smtClean="0">
                <a:latin typeface="Times New Roman" pitchFamily="18" charset="0"/>
              </a:rPr>
              <a:t>un apstiprina minētos noteikumus</a:t>
            </a:r>
            <a:r>
              <a:rPr lang="lv-LV" altLang="lv-LV" sz="2800" dirty="0" smtClean="0">
                <a:latin typeface="Times New Roman" pitchFamily="18" charset="0"/>
              </a:rPr>
              <a:t>. </a:t>
            </a:r>
          </a:p>
          <a:p>
            <a:pPr eaLnBrk="1" hangingPunct="1"/>
            <a:r>
              <a:rPr lang="lv-LV" altLang="lv-LV" sz="2800" dirty="0" smtClean="0">
                <a:latin typeface="Times New Roman" pitchFamily="18" charset="0"/>
              </a:rPr>
              <a:t>8.5. saņem </a:t>
            </a:r>
            <a:r>
              <a:rPr lang="lv-LV" altLang="lv-LV" sz="2800" u="sng" dirty="0" smtClean="0">
                <a:latin typeface="Times New Roman" pitchFamily="18" charset="0"/>
              </a:rPr>
              <a:t>Valsts ugunsdzēsības un glābšanas dienesta atzinumu par nometnes vietas atbilstību ugunsdrošības prasībām; </a:t>
            </a:r>
          </a:p>
          <a:p>
            <a:pPr eaLnBrk="1" hangingPunct="1"/>
            <a:r>
              <a:rPr lang="lv-LV" altLang="lv-LV" sz="2800" dirty="0" smtClean="0">
                <a:latin typeface="Times New Roman" pitchFamily="18" charset="0"/>
              </a:rPr>
              <a:t>Reģistrējot nometni VISC mājas lapā </a:t>
            </a:r>
            <a:r>
              <a:rPr lang="lv-LV" altLang="lv-LV" sz="2800" dirty="0" err="1" smtClean="0">
                <a:latin typeface="Times New Roman" pitchFamily="18" charset="0"/>
                <a:hlinkClick r:id="rId2"/>
              </a:rPr>
              <a:t>www.nometnes.gov.lv</a:t>
            </a:r>
            <a:r>
              <a:rPr lang="lv-LV" altLang="lv-LV" sz="2800" dirty="0" smtClean="0">
                <a:latin typeface="Times New Roman" pitchFamily="18" charset="0"/>
              </a:rPr>
              <a:t> ir iespēja iesniegt VUGD iesniegumu saskaņojuma saņemšanai, un saņemt atzinuma kopiju elektroniski uz nometnes vadītāja norādīto e-pasta adresi.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FB341252-82E4-45C0-B991-BEAA2A45485C}" type="slidenum">
              <a:rPr lang="en-US" altLang="lv-LV" smtClean="0"/>
              <a:pPr/>
              <a:t>2</a:t>
            </a:fld>
            <a:endParaRPr lang="en-US" altLang="lv-LV" smtClean="0"/>
          </a:p>
        </p:txBody>
      </p:sp>
      <p:sp>
        <p:nvSpPr>
          <p:cNvPr id="98306" name="Rectangle 2"/>
          <p:cNvSpPr>
            <a:spLocks noGrp="1" noChangeArrowheads="1"/>
          </p:cNvSpPr>
          <p:nvPr>
            <p:ph type="title"/>
          </p:nvPr>
        </p:nvSpPr>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Normatīvie akti, kas reglamentē ugunsdrošības un civilās aizsardzības prasības</a:t>
            </a:r>
            <a:endParaRPr lang="en-US" sz="3200" b="1" dirty="0" smtClean="0">
              <a:effectLst>
                <a:outerShdw blurRad="38100" dist="38100" dir="2700000" algn="tl">
                  <a:srgbClr val="C0C0C0"/>
                </a:outerShdw>
              </a:effectLst>
              <a:latin typeface="Times New Roman" pitchFamily="18" charset="0"/>
            </a:endParaRPr>
          </a:p>
        </p:txBody>
      </p:sp>
      <p:sp>
        <p:nvSpPr>
          <p:cNvPr id="4100" name="Rectangle 3"/>
          <p:cNvSpPr>
            <a:spLocks noGrp="1" noChangeArrowheads="1"/>
          </p:cNvSpPr>
          <p:nvPr>
            <p:ph type="body" idx="1"/>
          </p:nvPr>
        </p:nvSpPr>
        <p:spPr>
          <a:xfrm>
            <a:off x="304800" y="2133600"/>
            <a:ext cx="8686800" cy="4724400"/>
          </a:xfrm>
        </p:spPr>
        <p:txBody>
          <a:bodyPr/>
          <a:lstStyle/>
          <a:p>
            <a:pPr eaLnBrk="1" hangingPunct="1">
              <a:lnSpc>
                <a:spcPct val="90000"/>
              </a:lnSpc>
            </a:pPr>
            <a:r>
              <a:rPr kumimoji="1" lang="lv-LV" altLang="lv-LV" sz="2800" b="1" dirty="0" smtClean="0">
                <a:latin typeface="Times New Roman" pitchFamily="18" charset="0"/>
              </a:rPr>
              <a:t>Ugunsdrošības un ugunsdzēsības likums.</a:t>
            </a:r>
          </a:p>
          <a:p>
            <a:pPr eaLnBrk="1" hangingPunct="1">
              <a:lnSpc>
                <a:spcPct val="90000"/>
              </a:lnSpc>
            </a:pPr>
            <a:r>
              <a:rPr kumimoji="1" lang="lv-LV" altLang="lv-LV" sz="2800" b="1" dirty="0" smtClean="0">
                <a:latin typeface="Times New Roman" pitchFamily="18" charset="0"/>
              </a:rPr>
              <a:t>Ministru kabineta 2016. gada 19. aprīļa noteikumi Nr. 238  “Ugunsdrošības noteikumi” (turpmāk -UN)</a:t>
            </a:r>
          </a:p>
          <a:p>
            <a:pPr eaLnBrk="1" hangingPunct="1">
              <a:lnSpc>
                <a:spcPct val="90000"/>
              </a:lnSpc>
            </a:pPr>
            <a:r>
              <a:rPr kumimoji="1" lang="lv-LV" altLang="lv-LV" sz="2800" b="1" dirty="0" smtClean="0">
                <a:latin typeface="Times New Roman" pitchFamily="18" charset="0"/>
              </a:rPr>
              <a:t>Ministru kabineta 2009.gada 1.septembra noteikumi Nr.981 “Bērnu nometņu organizēšanas un darbības kārtība” (turpmāk-MK </a:t>
            </a:r>
            <a:r>
              <a:rPr kumimoji="1" lang="lv-LV" altLang="lv-LV" sz="2800" b="1" dirty="0" err="1" smtClean="0">
                <a:latin typeface="Times New Roman" pitchFamily="18" charset="0"/>
              </a:rPr>
              <a:t>not</a:t>
            </a:r>
            <a:r>
              <a:rPr kumimoji="1" lang="lv-LV" altLang="lv-LV" sz="2800" b="1" dirty="0" smtClean="0">
                <a:latin typeface="Times New Roman" pitchFamily="18" charset="0"/>
              </a:rPr>
              <a:t> Nr.981).</a:t>
            </a:r>
          </a:p>
          <a:p>
            <a:pPr eaLnBrk="1" hangingPunct="1">
              <a:lnSpc>
                <a:spcPct val="90000"/>
              </a:lnSpc>
            </a:pPr>
            <a:r>
              <a:rPr lang="lv-LV" altLang="lv-LV" sz="2800" b="1" dirty="0" smtClean="0">
                <a:latin typeface="Times New Roman" pitchFamily="18" charset="0"/>
              </a:rPr>
              <a:t>Civilās aizsardzības un katastrofas pārvaldīšanas likums</a:t>
            </a:r>
            <a:endParaRPr kumimoji="1" lang="lv-LV" altLang="lv-LV" sz="2800" b="1" dirty="0" smtClean="0">
              <a:latin typeface="Times New Roman" pitchFamily="18" charset="0"/>
            </a:endParaRPr>
          </a:p>
          <a:p>
            <a:pPr eaLnBrk="1" hangingPunct="1">
              <a:lnSpc>
                <a:spcPct val="90000"/>
              </a:lnSpc>
              <a:buFont typeface="Wingdings" pitchFamily="2" charset="2"/>
              <a:buNone/>
            </a:pP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B69D8801-04F6-4E6E-9EDB-16117E60CF54}" type="slidenum">
              <a:rPr lang="en-US" altLang="lv-LV" smtClean="0"/>
              <a:pPr/>
              <a:t>20</a:t>
            </a:fld>
            <a:endParaRPr lang="en-US" altLang="lv-LV" smtClean="0"/>
          </a:p>
        </p:txBody>
      </p:sp>
      <p:sp>
        <p:nvSpPr>
          <p:cNvPr id="25602" name="Rectangle 2"/>
          <p:cNvSpPr>
            <a:spLocks noGrp="1" noChangeArrowheads="1"/>
          </p:cNvSpPr>
          <p:nvPr>
            <p:ph type="title"/>
          </p:nvPr>
        </p:nvSpPr>
        <p:spPr>
          <a:xfrm>
            <a:off x="457200" y="304800"/>
            <a:ext cx="8229600" cy="1524000"/>
          </a:xfrm>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Atzinums par atbilstību ugunsdrošības prasībām</a:t>
            </a:r>
            <a:endParaRPr lang="en-US" sz="3200" b="1" dirty="0" smtClean="0">
              <a:effectLst>
                <a:outerShdw blurRad="38100" dist="38100" dir="2700000" algn="tl">
                  <a:srgbClr val="C0C0C0"/>
                </a:outerShdw>
              </a:effectLst>
              <a:latin typeface="Times New Roman" pitchFamily="18" charset="0"/>
            </a:endParaRPr>
          </a:p>
        </p:txBody>
      </p:sp>
      <p:sp>
        <p:nvSpPr>
          <p:cNvPr id="25603" name="Rectangle 3"/>
          <p:cNvSpPr>
            <a:spLocks noGrp="1" noChangeArrowheads="1"/>
          </p:cNvSpPr>
          <p:nvPr>
            <p:ph type="body" idx="1"/>
          </p:nvPr>
        </p:nvSpPr>
        <p:spPr>
          <a:xfrm>
            <a:off x="228600" y="1600200"/>
            <a:ext cx="8839200" cy="5257800"/>
          </a:xfrm>
        </p:spPr>
        <p:txBody>
          <a:bodyPr/>
          <a:lstStyle/>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Iesniegumu iespējams nosūtīt no </a:t>
            </a:r>
            <a:r>
              <a:rPr lang="lv-LV" sz="2800" b="1" u="sng" dirty="0" smtClean="0">
                <a:solidFill>
                  <a:srgbClr val="C00000"/>
                </a:solidFill>
                <a:effectLst>
                  <a:outerShdw blurRad="38100" dist="38100" dir="2700000" algn="tl">
                    <a:srgbClr val="C0C0C0"/>
                  </a:outerShdw>
                </a:effectLst>
                <a:latin typeface="Times New Roman" pitchFamily="18" charset="0"/>
                <a:hlinkClick r:id="rId3"/>
              </a:rPr>
              <a:t>www</a:t>
            </a:r>
            <a:r>
              <a:rPr lang="lv-LV" sz="2800" b="1" dirty="0" smtClean="0">
                <a:effectLst>
                  <a:outerShdw blurRad="38100" dist="38100" dir="2700000" algn="tl">
                    <a:srgbClr val="C0C0C0"/>
                  </a:outerShdw>
                </a:effectLst>
                <a:latin typeface="Times New Roman" pitchFamily="18" charset="0"/>
                <a:hlinkClick r:id="rId3"/>
              </a:rPr>
              <a:t>.</a:t>
            </a:r>
            <a:r>
              <a:rPr lang="lv-LV" sz="2800" b="1" dirty="0" smtClean="0">
                <a:effectLst>
                  <a:outerShdw blurRad="38100" dist="38100" dir="2700000" algn="tl">
                    <a:srgbClr val="C0C0C0"/>
                  </a:outerShdw>
                </a:effectLst>
                <a:hlinkClick r:id="rId3"/>
              </a:rPr>
              <a:t>nometnes.gov.lv</a:t>
            </a:r>
            <a:r>
              <a:rPr lang="lv-LV" sz="2800" b="1" dirty="0">
                <a:effectLst>
                  <a:outerShdw blurRad="38100" dist="38100" dir="2700000" algn="tl">
                    <a:srgbClr val="C0C0C0"/>
                  </a:outerShdw>
                </a:effectLst>
              </a:rPr>
              <a:t> </a:t>
            </a:r>
            <a:endParaRPr lang="lv-LV" sz="2800" b="1" dirty="0" smtClean="0">
              <a:effectLst>
                <a:outerShdw blurRad="38100" dist="38100" dir="2700000" algn="tl">
                  <a:srgbClr val="C0C0C0"/>
                </a:outerShdw>
              </a:effectLst>
            </a:endParaRP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vai iesniegumā VUGD </a:t>
            </a: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rPr>
              <a:t>kontakinformācija- </a:t>
            </a:r>
            <a:r>
              <a:rPr lang="lv-LV" sz="2800" b="1" dirty="0" smtClean="0">
                <a:effectLst>
                  <a:outerShdw blurRad="38100" dist="38100" dir="2700000" algn="tl">
                    <a:srgbClr val="C0C0C0"/>
                  </a:outerShdw>
                </a:effectLst>
                <a:hlinkClick r:id="rId4"/>
              </a:rPr>
              <a:t>www.vugd.gov.lv</a:t>
            </a:r>
            <a:r>
              <a:rPr lang="lv-LV" sz="2800" b="1" dirty="0" smtClean="0">
                <a:effectLst>
                  <a:outerShdw blurRad="38100" dist="38100" dir="2700000" algn="tl">
                    <a:srgbClr val="C0C0C0"/>
                  </a:outerShdw>
                </a:effectLst>
              </a:rPr>
              <a:t> </a:t>
            </a:r>
            <a:r>
              <a:rPr lang="lv-LV" sz="2800" b="1" dirty="0" smtClean="0">
                <a:effectLst>
                  <a:outerShdw blurRad="38100" dist="38100" dir="2700000" algn="tl">
                    <a:srgbClr val="C0C0C0"/>
                  </a:outerShdw>
                </a:effectLst>
                <a:latin typeface="Times New Roman" pitchFamily="18" charset="0"/>
              </a:rPr>
              <a:t>norādot:  </a:t>
            </a:r>
          </a:p>
          <a:p>
            <a:pPr algn="ctr" eaLnBrk="1" hangingPunct="1">
              <a:lnSpc>
                <a:spcPct val="80000"/>
              </a:lnSpc>
              <a:buFont typeface="Wingdings" pitchFamily="2" charset="2"/>
              <a:buNone/>
              <a:defRPr/>
            </a:pPr>
            <a:endParaRPr lang="lv-LV" sz="2800" b="1" dirty="0" smtClean="0">
              <a:effectLst>
                <a:outerShdw blurRad="38100" dist="38100" dir="2700000" algn="tl">
                  <a:srgbClr val="C0C0C0"/>
                </a:outerShdw>
              </a:effectLst>
              <a:latin typeface="Times New Roman" pitchFamily="18" charset="0"/>
            </a:endParaRPr>
          </a:p>
          <a:p>
            <a:pPr eaLnBrk="1" hangingPunct="1">
              <a:lnSpc>
                <a:spcPct val="80000"/>
              </a:lnSpc>
              <a:buFont typeface="Wingdings" pitchFamily="2" charset="2"/>
              <a:buNone/>
              <a:defRPr/>
            </a:pPr>
            <a:r>
              <a:rPr lang="lv-LV" dirty="0" smtClean="0">
                <a:latin typeface="Times New Roman" pitchFamily="18" charset="0"/>
              </a:rPr>
              <a:t>1</a:t>
            </a:r>
            <a:r>
              <a:rPr lang="lv-LV" sz="2800" dirty="0" smtClean="0">
                <a:latin typeface="Times New Roman" pitchFamily="18" charset="0"/>
              </a:rPr>
              <a:t>. Iesniedzēja rekvizīti, kontaktinformācija.</a:t>
            </a:r>
          </a:p>
          <a:p>
            <a:pPr eaLnBrk="1" hangingPunct="1">
              <a:lnSpc>
                <a:spcPct val="80000"/>
              </a:lnSpc>
              <a:buFont typeface="Wingdings" pitchFamily="2" charset="2"/>
              <a:buNone/>
              <a:defRPr/>
            </a:pPr>
            <a:r>
              <a:rPr lang="lv-LV" sz="2800" dirty="0" smtClean="0">
                <a:latin typeface="Times New Roman" pitchFamily="18" charset="0"/>
              </a:rPr>
              <a:t>2. Nometnes adrese. </a:t>
            </a:r>
          </a:p>
          <a:p>
            <a:pPr eaLnBrk="1" hangingPunct="1">
              <a:lnSpc>
                <a:spcPct val="80000"/>
              </a:lnSpc>
              <a:buFont typeface="Wingdings" pitchFamily="2" charset="2"/>
              <a:buNone/>
              <a:defRPr/>
            </a:pPr>
            <a:r>
              <a:rPr lang="lv-LV" sz="2800" dirty="0" smtClean="0">
                <a:latin typeface="Times New Roman" pitchFamily="18" charset="0"/>
              </a:rPr>
              <a:t>3. </a:t>
            </a:r>
            <a:r>
              <a:rPr lang="lv-LV" sz="2800" b="1" u="sng" dirty="0" smtClean="0">
                <a:latin typeface="Times New Roman" pitchFamily="18" charset="0"/>
              </a:rPr>
              <a:t>Ēkas, ēkas daļas vai telpas</a:t>
            </a:r>
            <a:r>
              <a:rPr lang="lv-LV" sz="2800" dirty="0" smtClean="0">
                <a:latin typeface="Times New Roman" pitchFamily="18" charset="0"/>
              </a:rPr>
              <a:t>, kurus izmantos bērnu nometne. (piem. Saldus pamatskola. 1.Korpusa, 1.stāva 2.;3.;4. telpas un 1. korpusa 2.stāvs.).</a:t>
            </a:r>
          </a:p>
          <a:p>
            <a:pPr eaLnBrk="1" hangingPunct="1">
              <a:lnSpc>
                <a:spcPct val="80000"/>
              </a:lnSpc>
              <a:buFont typeface="Wingdings" pitchFamily="2" charset="2"/>
              <a:buNone/>
              <a:defRPr/>
            </a:pPr>
            <a:endParaRPr lang="lv-LV" dirty="0" smtClean="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F3ECCA5B-C090-426E-B772-6CB7EB9DDD9A}" type="slidenum">
              <a:rPr lang="en-US" altLang="lv-LV" smtClean="0"/>
              <a:pPr/>
              <a:t>21</a:t>
            </a:fld>
            <a:endParaRPr lang="en-US" altLang="lv-LV" smtClean="0"/>
          </a:p>
        </p:txBody>
      </p:sp>
      <p:sp>
        <p:nvSpPr>
          <p:cNvPr id="28674" name="Rectangle 2"/>
          <p:cNvSpPr>
            <a:spLocks noGrp="1" noChangeArrowheads="1"/>
          </p:cNvSpPr>
          <p:nvPr>
            <p:ph type="title"/>
          </p:nvPr>
        </p:nvSpPr>
        <p:spPr>
          <a:xfrm>
            <a:off x="457200" y="457200"/>
            <a:ext cx="8229600" cy="12192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Atzinums par atbilstību ugunsdrošības prasībām</a:t>
            </a:r>
          </a:p>
        </p:txBody>
      </p:sp>
      <p:sp>
        <p:nvSpPr>
          <p:cNvPr id="7172" name="Rectangle 3"/>
          <p:cNvSpPr>
            <a:spLocks noGrp="1" noChangeArrowheads="1"/>
          </p:cNvSpPr>
          <p:nvPr>
            <p:ph type="body" idx="1"/>
          </p:nvPr>
        </p:nvSpPr>
        <p:spPr>
          <a:xfrm>
            <a:off x="304800" y="1600200"/>
            <a:ext cx="8686800" cy="4267200"/>
          </a:xfrm>
        </p:spPr>
        <p:txBody>
          <a:bodyPr/>
          <a:lstStyle/>
          <a:p>
            <a:pPr marL="609600" indent="-609600" eaLnBrk="1" hangingPunct="1">
              <a:buFont typeface="Wingdings" pitchFamily="2" charset="2"/>
              <a:buNone/>
            </a:pPr>
            <a:r>
              <a:rPr lang="lv-LV" altLang="lv-LV" sz="2800" dirty="0" smtClean="0">
                <a:latin typeface="Times New Roman" pitchFamily="18" charset="0"/>
              </a:rPr>
              <a:t>4. Ēkas, telpu īpašnieks (valdītājs):</a:t>
            </a:r>
          </a:p>
          <a:p>
            <a:pPr marL="609600" indent="-609600" eaLnBrk="1" hangingPunct="1">
              <a:buClr>
                <a:schemeClr val="tx2"/>
              </a:buClr>
              <a:buFont typeface="Monotype Sorts" pitchFamily="2" charset="2"/>
              <a:buNone/>
            </a:pPr>
            <a:r>
              <a:rPr lang="lv-LV" altLang="lv-LV" sz="2800" dirty="0" smtClean="0">
                <a:latin typeface="Times New Roman" pitchFamily="18" charset="0"/>
              </a:rPr>
              <a:t>    4.1.juridiska persona, reģistrācijas numurs;</a:t>
            </a:r>
          </a:p>
          <a:p>
            <a:pPr marL="609600" indent="-609600" eaLnBrk="1" hangingPunct="1">
              <a:buClr>
                <a:schemeClr val="tx2"/>
              </a:buClr>
              <a:buFont typeface="Monotype Sorts" pitchFamily="2" charset="2"/>
              <a:buNone/>
            </a:pPr>
            <a:r>
              <a:rPr lang="lv-LV" altLang="lv-LV" sz="2800" dirty="0" smtClean="0">
                <a:latin typeface="Times New Roman" pitchFamily="18" charset="0"/>
              </a:rPr>
              <a:t>    4.2.fiziska persona </a:t>
            </a:r>
            <a:r>
              <a:rPr lang="lv-LV" altLang="lv-LV" sz="2800" i="1" dirty="0" smtClean="0">
                <a:latin typeface="Times New Roman" pitchFamily="18" charset="0"/>
              </a:rPr>
              <a:t>(adrese),</a:t>
            </a:r>
            <a:endParaRPr lang="lv-LV" altLang="lv-LV" sz="2800" dirty="0" smtClean="0">
              <a:latin typeface="Times New Roman" pitchFamily="18" charset="0"/>
            </a:endParaRPr>
          </a:p>
          <a:p>
            <a:pPr marL="609600" indent="-609600" eaLnBrk="1" hangingPunct="1">
              <a:buFont typeface="Wingdings" pitchFamily="2" charset="2"/>
              <a:buNone/>
            </a:pPr>
            <a:r>
              <a:rPr lang="lv-LV" altLang="lv-LV" sz="2800" dirty="0" smtClean="0">
                <a:latin typeface="Times New Roman" pitchFamily="18" charset="0"/>
              </a:rPr>
              <a:t>5. Nometnes (</a:t>
            </a:r>
            <a:r>
              <a:rPr lang="lv-LV" altLang="lv-LV" sz="2800" dirty="0" err="1" smtClean="0">
                <a:latin typeface="Times New Roman" pitchFamily="18" charset="0"/>
              </a:rPr>
              <a:t>ņu</a:t>
            </a:r>
            <a:r>
              <a:rPr lang="lv-LV" altLang="lv-LV" sz="2800" dirty="0" smtClean="0">
                <a:latin typeface="Times New Roman" pitchFamily="18" charset="0"/>
              </a:rPr>
              <a:t>) rīkošanas laiks </a:t>
            </a:r>
            <a:r>
              <a:rPr lang="lv-LV" altLang="lv-LV" sz="2800" i="1" dirty="0" smtClean="0">
                <a:latin typeface="Times New Roman" pitchFamily="18" charset="0"/>
              </a:rPr>
              <a:t>(01.01.2021 – ……….;</a:t>
            </a:r>
          </a:p>
          <a:p>
            <a:pPr marL="609600" indent="-609600" eaLnBrk="1" hangingPunct="1">
              <a:buFont typeface="Wingdings" pitchFamily="2" charset="2"/>
              <a:buNone/>
            </a:pPr>
            <a:r>
              <a:rPr lang="lv-LV" altLang="lv-LV" sz="2800" dirty="0" smtClean="0">
                <a:latin typeface="Times New Roman" pitchFamily="18" charset="0"/>
              </a:rPr>
              <a:t>6. </a:t>
            </a:r>
            <a:r>
              <a:rPr lang="lv-LV" altLang="lv-LV" sz="2800" b="1" i="1" u="sng" dirty="0" smtClean="0">
                <a:latin typeface="Times New Roman" pitchFamily="18" charset="0"/>
              </a:rPr>
              <a:t>Dienas vai diennakts</a:t>
            </a:r>
            <a:r>
              <a:rPr lang="lv-LV" altLang="lv-LV" sz="2800" dirty="0" smtClean="0">
                <a:latin typeface="Times New Roman" pitchFamily="18" charset="0"/>
              </a:rPr>
              <a:t> nometne.</a:t>
            </a:r>
          </a:p>
          <a:p>
            <a:pPr marL="609600" indent="-609600" eaLnBrk="1" hangingPunct="1">
              <a:buFont typeface="Wingdings" pitchFamily="2" charset="2"/>
              <a:buNone/>
            </a:pPr>
            <a:r>
              <a:rPr lang="lv-LV" altLang="lv-LV" sz="2800" dirty="0" smtClean="0">
                <a:latin typeface="Times New Roman" pitchFamily="18" charset="0"/>
              </a:rPr>
              <a:t>7. </a:t>
            </a:r>
            <a:r>
              <a:rPr lang="lv-LV" altLang="lv-LV" sz="2800" b="1" dirty="0" smtClean="0">
                <a:latin typeface="Times New Roman" pitchFamily="18" charset="0"/>
              </a:rPr>
              <a:t>Dalībnieku skaits</a:t>
            </a:r>
            <a:r>
              <a:rPr lang="lv-LV" altLang="lv-LV" sz="2800" dirty="0" smtClean="0">
                <a:latin typeface="Times New Roman" pitchFamily="18" charset="0"/>
              </a:rPr>
              <a:t>, kuri vienlaicīgi uzturēsies nometnē. </a:t>
            </a: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762000"/>
            <a:ext cx="8229600" cy="5029200"/>
          </a:xfrm>
        </p:spPr>
        <p:txBody>
          <a:bodyPr/>
          <a:lstStyle/>
          <a:p>
            <a:pPr eaLnBrk="1" hangingPunct="1">
              <a:lnSpc>
                <a:spcPct val="80000"/>
              </a:lnSpc>
              <a:buNone/>
            </a:pPr>
            <a:r>
              <a:rPr kumimoji="1" lang="lv-LV" altLang="lv-LV" b="1" dirty="0" smtClean="0">
                <a:latin typeface="Times New Roman" pitchFamily="18" charset="0"/>
              </a:rPr>
              <a:t>MK </a:t>
            </a:r>
            <a:r>
              <a:rPr kumimoji="1" lang="lv-LV" altLang="lv-LV" b="1" dirty="0" err="1" smtClean="0">
                <a:latin typeface="Times New Roman" pitchFamily="18" charset="0"/>
              </a:rPr>
              <a:t>not</a:t>
            </a:r>
            <a:r>
              <a:rPr kumimoji="1" lang="lv-LV" altLang="lv-LV" b="1" dirty="0" smtClean="0">
                <a:latin typeface="Times New Roman" pitchFamily="18" charset="0"/>
              </a:rPr>
              <a:t> Nr.981</a:t>
            </a:r>
          </a:p>
          <a:p>
            <a:pPr eaLnBrk="1" hangingPunct="1">
              <a:lnSpc>
                <a:spcPct val="80000"/>
              </a:lnSpc>
              <a:buNone/>
            </a:pPr>
            <a:r>
              <a:rPr kumimoji="1" lang="lv-LV" altLang="lv-LV" b="1" dirty="0" smtClean="0">
                <a:latin typeface="Times New Roman" pitchFamily="18" charset="0"/>
              </a:rPr>
              <a:t> </a:t>
            </a:r>
            <a:r>
              <a:rPr lang="lv-LV" altLang="lv-LV" b="1" dirty="0" smtClean="0">
                <a:latin typeface="Times New Roman" pitchFamily="18" charset="0"/>
              </a:rPr>
              <a:t>Atzinumus nav nepieciešams</a:t>
            </a:r>
            <a:r>
              <a:rPr lang="lv-LV" altLang="lv-LV" dirty="0" smtClean="0">
                <a:latin typeface="Times New Roman" pitchFamily="18" charset="0"/>
              </a:rPr>
              <a:t>:</a:t>
            </a:r>
          </a:p>
          <a:p>
            <a:pPr eaLnBrk="1" hangingPunct="1">
              <a:lnSpc>
                <a:spcPct val="80000"/>
              </a:lnSpc>
              <a:buFont typeface="Wingdings" pitchFamily="2" charset="2"/>
              <a:buNone/>
            </a:pPr>
            <a:endParaRPr lang="lv-LV" altLang="lv-LV" dirty="0" smtClean="0">
              <a:latin typeface="Times New Roman" pitchFamily="18" charset="0"/>
            </a:endParaRPr>
          </a:p>
          <a:p>
            <a:pPr eaLnBrk="1" hangingPunct="1">
              <a:lnSpc>
                <a:spcPct val="80000"/>
              </a:lnSpc>
            </a:pPr>
            <a:r>
              <a:rPr lang="lv-LV" altLang="lv-LV" sz="2800" dirty="0" smtClean="0">
                <a:latin typeface="Times New Roman" pitchFamily="18" charset="0"/>
              </a:rPr>
              <a:t>9.1. nometnei ārpus telpām;</a:t>
            </a:r>
          </a:p>
          <a:p>
            <a:pPr eaLnBrk="1" hangingPunct="1">
              <a:lnSpc>
                <a:spcPct val="80000"/>
              </a:lnSpc>
            </a:pPr>
            <a:r>
              <a:rPr lang="lv-LV" altLang="lv-LV" sz="2800" dirty="0" smtClean="0">
                <a:latin typeface="Times New Roman" pitchFamily="18" charset="0"/>
              </a:rPr>
              <a:t>9.2. nometnei telpās un ārpus telpām par nometnes darbību ārpus telpām;</a:t>
            </a:r>
          </a:p>
          <a:p>
            <a:pPr eaLnBrk="1" hangingPunct="1">
              <a:lnSpc>
                <a:spcPct val="80000"/>
              </a:lnSpc>
            </a:pPr>
            <a:r>
              <a:rPr lang="lv-LV" altLang="lv-LV" sz="2800" dirty="0" smtClean="0">
                <a:latin typeface="Times New Roman" pitchFamily="18" charset="0"/>
              </a:rPr>
              <a:t>9.3. ja attiecīgais atzinums par nometnes norises vietu jau ir un tam nav beidzies termiņš;</a:t>
            </a:r>
          </a:p>
          <a:p>
            <a:pPr eaLnBrk="1" hangingPunct="1">
              <a:lnSpc>
                <a:spcPct val="80000"/>
              </a:lnSpc>
            </a:pPr>
            <a:r>
              <a:rPr lang="lv-LV" altLang="lv-LV" sz="2800" dirty="0" smtClean="0">
                <a:latin typeface="Times New Roman" pitchFamily="18" charset="0"/>
              </a:rPr>
              <a:t>9.4. ja mainās nometnes veids no diennakts nometnes uz dienas nometni. </a:t>
            </a:r>
          </a:p>
          <a:p>
            <a:pPr eaLnBrk="1" hangingPunct="1"/>
            <a:endParaRPr lang="lv-LV" altLang="lv-LV" dirty="0" smtClean="0"/>
          </a:p>
        </p:txBody>
      </p:sp>
      <p:sp>
        <p:nvSpPr>
          <p:cNvPr id="8195" name="Slide Number Placeholder 3"/>
          <p:cNvSpPr>
            <a:spLocks noGrp="1"/>
          </p:cNvSpPr>
          <p:nvPr>
            <p:ph type="sldNum" sz="quarter" idx="11"/>
          </p:nvPr>
        </p:nvSpPr>
        <p:spPr>
          <a:noFill/>
        </p:spPr>
        <p:txBody>
          <a:bodyPr/>
          <a:lstStyle/>
          <a:p>
            <a:fld id="{C3226098-77DC-4F94-B100-8C4A2A2F38C1}" type="slidenum">
              <a:rPr lang="en-US" altLang="lv-LV" smtClean="0"/>
              <a:pPr/>
              <a:t>22</a:t>
            </a:fld>
            <a:endParaRPr lang="en-US" altLang="lv-LV"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3BA933BA-9057-42E2-95CD-1E5F1C62DA70}" type="slidenum">
              <a:rPr lang="en-US" altLang="lv-LV" smtClean="0"/>
              <a:pPr/>
              <a:t>23</a:t>
            </a:fld>
            <a:endParaRPr lang="en-US" altLang="lv-LV" smtClean="0"/>
          </a:p>
        </p:txBody>
      </p:sp>
      <p:sp>
        <p:nvSpPr>
          <p:cNvPr id="9219" name="Rectangle 3"/>
          <p:cNvSpPr>
            <a:spLocks noGrp="1" noChangeArrowheads="1"/>
          </p:cNvSpPr>
          <p:nvPr>
            <p:ph type="body" idx="1"/>
          </p:nvPr>
        </p:nvSpPr>
        <p:spPr>
          <a:xfrm>
            <a:off x="304800" y="1219200"/>
            <a:ext cx="8382000" cy="5257800"/>
          </a:xfrm>
        </p:spPr>
        <p:txBody>
          <a:bodyPr/>
          <a:lstStyle/>
          <a:p>
            <a:pPr eaLnBrk="1" hangingPunct="1"/>
            <a:r>
              <a:rPr lang="lv-LV" altLang="lv-LV" sz="2800" dirty="0" smtClean="0">
                <a:latin typeface="Times New Roman" pitchFamily="18" charset="0"/>
              </a:rPr>
              <a:t>10. Nometnes darbības laikā organizētājs nodrošina: 10.7. </a:t>
            </a:r>
            <a:r>
              <a:rPr lang="lv-LV" sz="2800" dirty="0" smtClean="0"/>
              <a:t> </a:t>
            </a:r>
            <a:r>
              <a:rPr lang="lv-LV" altLang="lv-LV" sz="2800" u="sng" dirty="0" smtClean="0">
                <a:latin typeface="Times New Roman" pitchFamily="18" charset="0"/>
              </a:rPr>
              <a:t>civilās aizsardzības, ugunsdrošības</a:t>
            </a:r>
            <a:r>
              <a:rPr lang="lv-LV" altLang="lv-LV" sz="2800" dirty="0" smtClean="0">
                <a:latin typeface="Times New Roman" pitchFamily="18" charset="0"/>
              </a:rPr>
              <a:t>, darba aizsardzības, vides aizsardzības un citu prasību </a:t>
            </a:r>
            <a:r>
              <a:rPr lang="lv-LV" altLang="lv-LV" sz="2800" u="sng" dirty="0" smtClean="0">
                <a:latin typeface="Times New Roman" pitchFamily="18" charset="0"/>
              </a:rPr>
              <a:t>ievērošanu normatīvajos aktos noteiktajā kārtībā;</a:t>
            </a:r>
          </a:p>
          <a:p>
            <a:pPr eaLnBrk="1" hangingPunct="1"/>
            <a:r>
              <a:rPr lang="lv-LV" altLang="lv-LV" sz="2800" b="1" dirty="0" smtClean="0">
                <a:latin typeface="Times New Roman" pitchFamily="18" charset="0"/>
              </a:rPr>
              <a:t>10.12.2. nometnes ēkā vai tās tuvumā neatrodas institūcijas (objekti), kuru darbība var apdraudēt dalībnieku drošību un veselību</a:t>
            </a:r>
            <a:r>
              <a:rPr lang="lv-LV" sz="2800" b="1" dirty="0" smtClean="0"/>
              <a:t>;  </a:t>
            </a:r>
          </a:p>
          <a:p>
            <a:r>
              <a:rPr lang="lv-LV" sz="2800" i="1" dirty="0" smtClean="0"/>
              <a:t>MK 21.01.2021. noteikumi Nr. 46</a:t>
            </a:r>
          </a:p>
          <a:p>
            <a:pPr>
              <a:buNone/>
            </a:pPr>
            <a:r>
              <a:rPr lang="lv-LV" sz="2800" i="1" dirty="0" smtClean="0"/>
              <a:t>    “Paaugstinātas bīstamības objektu saraksts”</a:t>
            </a:r>
          </a:p>
          <a:p>
            <a:pPr eaLnBrk="1" hangingPunct="1"/>
            <a:r>
              <a:rPr lang="lv-LV" altLang="lv-LV" sz="2800" i="1" dirty="0" smtClean="0">
                <a:latin typeface="Times New Roman" pitchFamily="18" charset="0"/>
              </a:rPr>
              <a:t>pašvaldības CA plāns</a:t>
            </a:r>
          </a:p>
          <a:p>
            <a:pPr eaLnBrk="1" hangingPunct="1"/>
            <a:endParaRPr lang="lv-LV" altLang="lv-LV" sz="27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533400"/>
            <a:ext cx="9144000" cy="6019800"/>
          </a:xfrm>
        </p:spPr>
        <p:txBody>
          <a:bodyPr/>
          <a:lstStyle/>
          <a:p>
            <a:pPr eaLnBrk="1" hangingPunct="1"/>
            <a:r>
              <a:rPr lang="lv-LV" altLang="lv-LV" sz="2800" dirty="0" smtClean="0">
                <a:latin typeface="Times New Roman" pitchFamily="18" charset="0"/>
              </a:rPr>
              <a:t>12. </a:t>
            </a:r>
            <a:r>
              <a:rPr lang="lv-LV" altLang="lv-LV" sz="2800" u="sng" dirty="0" smtClean="0">
                <a:latin typeface="Times New Roman" pitchFamily="18" charset="0"/>
              </a:rPr>
              <a:t>Nometnes vadītājs</a:t>
            </a:r>
            <a:r>
              <a:rPr lang="lv-LV" altLang="lv-LV" sz="2800" dirty="0" smtClean="0">
                <a:latin typeface="Times New Roman" pitchFamily="18" charset="0"/>
              </a:rPr>
              <a:t>:</a:t>
            </a:r>
          </a:p>
          <a:p>
            <a:pPr eaLnBrk="1" hangingPunct="1"/>
            <a:r>
              <a:rPr lang="lv-LV" altLang="lv-LV" sz="2800" dirty="0" smtClean="0">
                <a:latin typeface="Times New Roman" pitchFamily="18" charset="0"/>
              </a:rPr>
              <a:t>12.2. </a:t>
            </a:r>
            <a:r>
              <a:rPr lang="lv-LV" altLang="lv-LV" sz="2800" u="sng" dirty="0" smtClean="0">
                <a:latin typeface="Times New Roman" pitchFamily="18" charset="0"/>
              </a:rPr>
              <a:t>pirms nometnes darbības uzsākšanas iepazīstina darbiniekus </a:t>
            </a:r>
            <a:r>
              <a:rPr lang="lv-LV" altLang="lv-LV" sz="2800" dirty="0" smtClean="0">
                <a:latin typeface="Times New Roman" pitchFamily="18" charset="0"/>
              </a:rPr>
              <a:t>ar darba kārtības noteikumiem,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(2.pielikums);</a:t>
            </a:r>
          </a:p>
          <a:p>
            <a:pPr eaLnBrk="1" hangingPunct="1"/>
            <a:r>
              <a:rPr lang="lv-LV" altLang="lv-LV" sz="2800" dirty="0" smtClean="0">
                <a:latin typeface="Times New Roman" pitchFamily="18" charset="0"/>
              </a:rPr>
              <a:t>12.3. </a:t>
            </a:r>
            <a:r>
              <a:rPr lang="lv-LV" altLang="lv-LV" sz="2800" u="sng" dirty="0" smtClean="0">
                <a:latin typeface="Times New Roman" pitchFamily="18" charset="0"/>
              </a:rPr>
              <a:t>pirms nometnes darbības uzsākšanas iepazīstina dalībniekus </a:t>
            </a:r>
            <a:r>
              <a:rPr lang="lv-LV" altLang="lv-LV" sz="2800" dirty="0" smtClean="0">
                <a:latin typeface="Times New Roman" pitchFamily="18" charset="0"/>
              </a:rPr>
              <a:t>ar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un ir atbildīgs par minēto noteikumu ievērošanu;</a:t>
            </a:r>
          </a:p>
          <a:p>
            <a:pPr eaLnBrk="1" hangingPunct="1"/>
            <a:r>
              <a:rPr lang="lv-LV" altLang="lv-LV" sz="2800" dirty="0" smtClean="0">
                <a:latin typeface="Times New Roman" pitchFamily="18" charset="0"/>
              </a:rPr>
              <a:t>12.4. nodrošina dalībnieku drošību, kā arī veselības un dzīvības aizsardzību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8692EAFF-B7B2-4E0C-8C63-7B880DAC8C23}" type="slidenum">
              <a:rPr lang="en-US" altLang="lv-LV" smtClean="0"/>
              <a:pPr/>
              <a:t>25</a:t>
            </a:fld>
            <a:endParaRPr lang="en-US" altLang="lv-LV" smtClean="0"/>
          </a:p>
        </p:txBody>
      </p:sp>
      <p:sp>
        <p:nvSpPr>
          <p:cNvPr id="10243" name="Rectangle 5"/>
          <p:cNvSpPr>
            <a:spLocks noGrp="1" noChangeArrowheads="1"/>
          </p:cNvSpPr>
          <p:nvPr>
            <p:ph type="body" idx="1"/>
          </p:nvPr>
        </p:nvSpPr>
        <p:spPr>
          <a:xfrm>
            <a:off x="381000" y="533400"/>
            <a:ext cx="8305800" cy="5334000"/>
          </a:xfrm>
          <a:noFill/>
        </p:spPr>
        <p:txBody>
          <a:bodyPr/>
          <a:lstStyle/>
          <a:p>
            <a:pPr eaLnBrk="1" hangingPunct="1"/>
            <a:r>
              <a:rPr lang="lv-LV" altLang="lv-LV" sz="2700" dirty="0" smtClean="0">
                <a:latin typeface="Times New Roman" pitchFamily="18" charset="0"/>
              </a:rPr>
              <a:t>17. </a:t>
            </a:r>
            <a:r>
              <a:rPr lang="lv-LV" altLang="lv-LV" sz="2700" u="sng" dirty="0" smtClean="0">
                <a:latin typeface="Times New Roman" pitchFamily="18" charset="0"/>
              </a:rPr>
              <a:t>Organizētājs</a:t>
            </a:r>
            <a:r>
              <a:rPr lang="lv-LV" altLang="lv-LV" sz="2700" dirty="0" smtClean="0">
                <a:latin typeface="Times New Roman" pitchFamily="18" charset="0"/>
              </a:rPr>
              <a:t> mēnesi pirms nometnes darbības uzsākšanas iesniedz pašvaldībā iesniegumu par nometnes organizēšanu</a:t>
            </a:r>
            <a:r>
              <a:rPr lang="lv-LV" altLang="lv-LV" sz="2000" dirty="0" smtClean="0">
                <a:latin typeface="Times New Roman" pitchFamily="18" charset="0"/>
              </a:rPr>
              <a:t>;</a:t>
            </a:r>
            <a:r>
              <a:rPr lang="lv-LV" altLang="lv-LV" sz="2000" dirty="0" smtClean="0"/>
              <a:t> </a:t>
            </a:r>
          </a:p>
          <a:p>
            <a:pPr eaLnBrk="1" hangingPunct="1"/>
            <a:r>
              <a:rPr lang="lv-LV" altLang="lv-LV" sz="2700" dirty="0" smtClean="0">
                <a:latin typeface="Times New Roman" pitchFamily="18" charset="0"/>
              </a:rPr>
              <a:t>18. Organizētājs šo noteikumu 17.punktā minētajam iesniegumam pievieno šādu dokumentu kopijas (izņemot, ja dokumentus iesniedz elektroniski):</a:t>
            </a:r>
          </a:p>
          <a:p>
            <a:pPr eaLnBrk="1" hangingPunct="1"/>
            <a:r>
              <a:rPr lang="lv-LV" altLang="lv-LV" sz="2700" u="sng" dirty="0" smtClean="0">
                <a:latin typeface="Times New Roman" pitchFamily="18" charset="0"/>
              </a:rPr>
              <a:t>18.1. Valsts ugunsdzēsības un glābšanas dienesta atzinumu par nometnes vietas atbilstību ugunsdrošības prasībām (izņemot šo noteikumu 9.punktā minētos gadījumus);</a:t>
            </a:r>
          </a:p>
          <a:p>
            <a:pPr eaLnBrk="1" hangingPunct="1"/>
            <a:r>
              <a:rPr lang="lv-LV" altLang="lv-LV" sz="2700" dirty="0" smtClean="0">
                <a:latin typeface="Times New Roman" pitchFamily="18" charset="0"/>
              </a:rPr>
              <a:t>19. Noteikumu izpildi atbilstoši kompetencei kontrolē tiesīb­aizsardzības iestādes un šādas uzraudzības institūcijas:</a:t>
            </a:r>
          </a:p>
          <a:p>
            <a:pPr eaLnBrk="1" hangingPunct="1"/>
            <a:r>
              <a:rPr lang="lv-LV" altLang="lv-LV" sz="2700" dirty="0" smtClean="0">
                <a:latin typeface="Times New Roman" pitchFamily="18" charset="0"/>
              </a:rPr>
              <a:t>19.1. Valsts ugunsdzēsības un glābšanas dienests;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686800" cy="838200"/>
          </a:xfrm>
        </p:spPr>
        <p:txBody>
          <a:bodyPr/>
          <a:lstStyle/>
          <a:p>
            <a:r>
              <a:rPr lang="lv-LV" dirty="0" smtClean="0"/>
              <a:t>    </a:t>
            </a:r>
            <a:r>
              <a:rPr lang="lv-LV" sz="3200" b="1" dirty="0" smtClean="0"/>
              <a:t>Nometnes organizēšana (ugunsdrošība)</a:t>
            </a:r>
            <a:endParaRPr lang="lv-LV" sz="3200" b="1" dirty="0"/>
          </a:p>
        </p:txBody>
      </p:sp>
      <p:sp>
        <p:nvSpPr>
          <p:cNvPr id="3" name="Satura vietturis 2"/>
          <p:cNvSpPr>
            <a:spLocks noGrp="1"/>
          </p:cNvSpPr>
          <p:nvPr>
            <p:ph idx="1"/>
          </p:nvPr>
        </p:nvSpPr>
        <p:spPr>
          <a:xfrm>
            <a:off x="457200" y="1143000"/>
            <a:ext cx="8229600" cy="4724400"/>
          </a:xfrm>
        </p:spPr>
        <p:txBody>
          <a:bodyPr/>
          <a:lstStyle/>
          <a:p>
            <a:endParaRPr lang="lv-LV" sz="2800" dirty="0" smtClean="0"/>
          </a:p>
          <a:p>
            <a:r>
              <a:rPr lang="lv-LV" sz="2800" u="sng" dirty="0" smtClean="0"/>
              <a:t>Objekta īpašnieks (Par ugunsdrošību objektā atbildīgā persona) </a:t>
            </a:r>
            <a:r>
              <a:rPr lang="lv-LV" sz="2800" dirty="0" smtClean="0"/>
              <a:t>pieprasa un saņem VUGD atzinumu,</a:t>
            </a:r>
          </a:p>
          <a:p>
            <a:pPr>
              <a:buNone/>
            </a:pPr>
            <a:r>
              <a:rPr lang="lv-LV" sz="2800" dirty="0" smtClean="0"/>
              <a:t>   </a:t>
            </a:r>
          </a:p>
          <a:p>
            <a:pPr>
              <a:buNone/>
            </a:pPr>
            <a:r>
              <a:rPr lang="lv-LV" sz="2800" dirty="0" smtClean="0"/>
              <a:t>   vai </a:t>
            </a:r>
            <a:r>
              <a:rPr lang="lv-LV" sz="2800" u="sng" dirty="0" smtClean="0"/>
              <a:t>nometnes organizētājs </a:t>
            </a:r>
            <a:r>
              <a:rPr lang="lv-LV" sz="2800" dirty="0" smtClean="0"/>
              <a:t>pieprasa un saņem VUGD atzinumu.</a:t>
            </a:r>
          </a:p>
          <a:p>
            <a:pPr>
              <a:buNone/>
            </a:pPr>
            <a:r>
              <a:rPr lang="lv-LV" sz="2800" dirty="0" smtClean="0"/>
              <a:t> </a:t>
            </a:r>
          </a:p>
          <a:p>
            <a:r>
              <a:rPr lang="lv-LV" sz="2800" dirty="0" smtClean="0"/>
              <a:t> </a:t>
            </a:r>
            <a:r>
              <a:rPr lang="lv-LV" sz="2800" u="sng" dirty="0" smtClean="0"/>
              <a:t>Nometnes organizētājs</a:t>
            </a:r>
            <a:r>
              <a:rPr lang="lv-LV" sz="2800" dirty="0" smtClean="0"/>
              <a:t> izstrādā drošības (ugunsdrošības) noteikumus nometnei</a:t>
            </a:r>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686800" cy="6172200"/>
          </a:xfrm>
        </p:spPr>
        <p:txBody>
          <a:bodyPr/>
          <a:lstStyle/>
          <a:p>
            <a:r>
              <a:rPr lang="lv-LV" sz="2800" u="sng" dirty="0" smtClean="0"/>
              <a:t>Nometnes organizētājs </a:t>
            </a:r>
            <a:r>
              <a:rPr lang="lv-LV" sz="2800" dirty="0" smtClean="0"/>
              <a:t>(vadītājs) iesniedz (reģistrē) VUGD atzinumu</a:t>
            </a:r>
          </a:p>
          <a:p>
            <a:pPr>
              <a:buNone/>
            </a:pPr>
            <a:endParaRPr lang="lv-LV" sz="2800" dirty="0" smtClean="0"/>
          </a:p>
          <a:p>
            <a:r>
              <a:rPr lang="lv-LV" sz="2800" b="1" u="sng" dirty="0" smtClean="0"/>
              <a:t>Uzsākot nometnes darbību</a:t>
            </a:r>
          </a:p>
          <a:p>
            <a:r>
              <a:rPr lang="lv-LV" sz="2800" u="sng" dirty="0" smtClean="0"/>
              <a:t>Par ugunsdrošību objektā atbildīgā persona </a:t>
            </a:r>
            <a:r>
              <a:rPr lang="lv-LV" sz="2800" dirty="0" smtClean="0"/>
              <a:t>nodrošina nometnes darbinieku instruktāžu ugunsdrošībā, reģistrē to UN noteiktajā </a:t>
            </a:r>
            <a:r>
              <a:rPr lang="lv-LV" sz="2800" b="1" dirty="0" smtClean="0"/>
              <a:t>Ugunsdrošības instruktāžas uzskaites žurnālā</a:t>
            </a:r>
          </a:p>
          <a:p>
            <a:endParaRPr lang="lv-LV" sz="2800" b="1"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248400"/>
          </a:xfrm>
        </p:spPr>
        <p:txBody>
          <a:bodyPr/>
          <a:lstStyle/>
          <a:p>
            <a:r>
              <a:rPr lang="lv-LV" sz="2600" u="sng" dirty="0" smtClean="0"/>
              <a:t>Nometnes vadītājam vienmēr ir pieejams darbinieku un dalībnieku saraksts</a:t>
            </a:r>
          </a:p>
          <a:p>
            <a:endParaRPr lang="lv-LV" sz="2600" u="sng" dirty="0" smtClean="0"/>
          </a:p>
          <a:p>
            <a:r>
              <a:rPr lang="lv-LV" sz="2600" u="sng" dirty="0" smtClean="0"/>
              <a:t>Nometnes vadītājs </a:t>
            </a:r>
            <a:r>
              <a:rPr lang="lv-LV" sz="2600" dirty="0" smtClean="0"/>
              <a:t>iepazīstina nometnes darbiniekus un dalībniekus ar  drošības (ugunsdrošības) noteikumiem nometnei  un reģistrē to nometnes žurnālā.</a:t>
            </a:r>
          </a:p>
          <a:p>
            <a:endParaRPr lang="lv-LV" sz="2600" dirty="0" smtClean="0"/>
          </a:p>
          <a:p>
            <a:r>
              <a:rPr lang="lv-LV" sz="2600" u="sng" dirty="0" smtClean="0"/>
              <a:t>Nometnes vadītājs </a:t>
            </a:r>
            <a:r>
              <a:rPr lang="lv-LV" sz="2600" dirty="0" smtClean="0"/>
              <a:t>iepazīstina  darbiniekus un dalībniekus ar nometnes telpām, evakuācijas risinājumiem (evakuācijas ceļi, evakuācijas izejas,…)</a:t>
            </a:r>
          </a:p>
          <a:p>
            <a:endParaRPr lang="lv-LV" sz="2600" dirty="0" smtClean="0"/>
          </a:p>
          <a:p>
            <a:r>
              <a:rPr lang="lv-LV" sz="2600" dirty="0" smtClean="0"/>
              <a:t> </a:t>
            </a:r>
            <a:r>
              <a:rPr lang="lv-LV" sz="2600" u="sng" dirty="0" smtClean="0"/>
              <a:t>Nometnes vadītājs </a:t>
            </a:r>
            <a:r>
              <a:rPr lang="lv-LV" sz="2600" dirty="0" smtClean="0"/>
              <a:t>norāda drošas pulcēšanās vietu.</a:t>
            </a: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8"/>
          <p:cNvSpPr>
            <a:spLocks noGrp="1" noChangeArrowheads="1"/>
          </p:cNvSpPr>
          <p:nvPr>
            <p:ph type="sldNum" sz="quarter" idx="12"/>
          </p:nvPr>
        </p:nvSpPr>
        <p:spPr>
          <a:noFill/>
        </p:spPr>
        <p:txBody>
          <a:bodyPr/>
          <a:lstStyle/>
          <a:p>
            <a:fld id="{EB43A91D-C898-4E73-AC4A-D4A2987BC882}" type="slidenum">
              <a:rPr lang="en-US" altLang="lv-LV" smtClean="0"/>
              <a:pPr/>
              <a:t>29</a:t>
            </a:fld>
            <a:endParaRPr lang="en-US" altLang="lv-LV" smtClean="0"/>
          </a:p>
        </p:txBody>
      </p:sp>
      <p:sp>
        <p:nvSpPr>
          <p:cNvPr id="105474" name="Rectangle 2"/>
          <p:cNvSpPr>
            <a:spLocks noGrp="1" noChangeArrowheads="1"/>
          </p:cNvSpPr>
          <p:nvPr>
            <p:ph type="ctrTitle"/>
          </p:nvPr>
        </p:nvSpPr>
        <p:spPr>
          <a:xfrm>
            <a:off x="457200" y="1981200"/>
            <a:ext cx="8477250" cy="1752600"/>
          </a:xfrm>
        </p:spPr>
        <p:txBody>
          <a:bodyPr lIns="92075" tIns="46038" rIns="92075" bIns="46038" anchor="b"/>
          <a:lstStyle/>
          <a:p>
            <a:pPr algn="ctr" eaLnBrk="1" hangingPunct="1">
              <a:defRPr/>
            </a:pPr>
            <a:r>
              <a:rPr lang="lv-LV" sz="6600" b="1" dirty="0" smtClean="0">
                <a:solidFill>
                  <a:schemeClr val="tx1"/>
                </a:solidFill>
                <a:effectLst>
                  <a:outerShdw blurRad="38100" dist="38100" dir="2700000" algn="tl">
                    <a:srgbClr val="C0C0C0"/>
                  </a:outerShdw>
                </a:effectLst>
                <a:latin typeface="Times New Roman" pitchFamily="18" charset="0"/>
              </a:rPr>
              <a:t>Nometnes darbība</a:t>
            </a:r>
            <a:endParaRPr lang="en-US" sz="66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2408313B-8A78-4D3A-BF90-C8813C8DD877}" type="slidenum">
              <a:rPr lang="en-US" altLang="lv-LV" smtClean="0"/>
              <a:pPr/>
              <a:t>3</a:t>
            </a:fld>
            <a:endParaRPr lang="en-US" altLang="lv-LV" smtClean="0"/>
          </a:p>
        </p:txBody>
      </p:sp>
      <p:sp>
        <p:nvSpPr>
          <p:cNvPr id="30722" name="Rectangle 2"/>
          <p:cNvSpPr>
            <a:spLocks noGrp="1" noChangeArrowheads="1"/>
          </p:cNvSpPr>
          <p:nvPr>
            <p:ph type="title"/>
          </p:nvPr>
        </p:nvSpPr>
        <p:spPr>
          <a:xfrm>
            <a:off x="457200" y="228600"/>
            <a:ext cx="8229600" cy="1447800"/>
          </a:xfrm>
        </p:spPr>
        <p:txBody>
          <a:bodyPr/>
          <a:lstStyle/>
          <a:p>
            <a:pPr algn="ctr"/>
            <a:r>
              <a:rPr lang="lv-LV" sz="3200" b="1" dirty="0" smtClean="0">
                <a:solidFill>
                  <a:srgbClr val="FF0000"/>
                </a:solidFill>
              </a:rPr>
              <a:t>Ugunsdrošības un ugunsdzēsības likums</a:t>
            </a:r>
            <a:r>
              <a:rPr lang="lv-LV" sz="2400" dirty="0" smtClean="0">
                <a:solidFill>
                  <a:srgbClr val="FF0000"/>
                </a:solidFill>
              </a:rPr>
              <a:t/>
            </a:r>
            <a:br>
              <a:rPr lang="lv-LV" sz="2400" dirty="0" smtClean="0">
                <a:solidFill>
                  <a:srgbClr val="FF0000"/>
                </a:solidFill>
              </a:rPr>
            </a:br>
            <a:r>
              <a:rPr lang="lv-LV" sz="2800" b="1" dirty="0" smtClean="0">
                <a:solidFill>
                  <a:srgbClr val="FF0000"/>
                </a:solidFill>
              </a:rPr>
              <a:t>9.pants. Atbildība par ugunsdrošību objektā</a:t>
            </a:r>
            <a:endParaRPr lang="lv-LV" sz="2800" dirty="0">
              <a:solidFill>
                <a:srgbClr val="FF0000"/>
              </a:solidFill>
            </a:endParaRPr>
          </a:p>
        </p:txBody>
      </p:sp>
      <p:sp>
        <p:nvSpPr>
          <p:cNvPr id="30723" name="Rectangle 3"/>
          <p:cNvSpPr>
            <a:spLocks noGrp="1" noChangeArrowheads="1"/>
          </p:cNvSpPr>
          <p:nvPr>
            <p:ph type="body" idx="1"/>
          </p:nvPr>
        </p:nvSpPr>
        <p:spPr>
          <a:xfrm>
            <a:off x="228600" y="2209800"/>
            <a:ext cx="8763000" cy="4114800"/>
          </a:xfrm>
        </p:spPr>
        <p:txBody>
          <a:bodyPr/>
          <a:lstStyle/>
          <a:p>
            <a:r>
              <a:rPr lang="lv-LV" sz="2800" b="1" dirty="0" smtClean="0">
                <a:solidFill>
                  <a:srgbClr val="FF0000"/>
                </a:solidFill>
              </a:rPr>
              <a:t>(1) </a:t>
            </a:r>
            <a:r>
              <a:rPr lang="lv-LV" sz="2800" dirty="0" smtClean="0">
                <a:solidFill>
                  <a:srgbClr val="FF0000"/>
                </a:solidFill>
                <a:hlinkClick r:id="rId3"/>
              </a:rPr>
              <a:t>Par ugunsdrošību</a:t>
            </a:r>
            <a:r>
              <a:rPr lang="lv-LV" sz="2800" dirty="0" smtClean="0">
                <a:solidFill>
                  <a:srgbClr val="FF0000"/>
                </a:solidFill>
              </a:rPr>
              <a:t> objektā ir atbildīgs ēkas, būves, to daļu vai zemesgabala īpašnieks (valdītājs) vai pārvaldnieks, ja tas paredzēts pārvaldīšanas līgumā, bet iznomātā (izīrētā) vai lietošanā nodotā ēkā, būvē, to daļās vai zemesgabalā par ugunsdrošību ir atbildīgs nomnieks (īrnieks) vai cits lietotājs, ja tas paredzēts līgumā.</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F8C8446F-5D92-4BEB-9DA9-912F98BF0004}" type="slidenum">
              <a:rPr lang="en-US" altLang="lv-LV" smtClean="0"/>
              <a:pPr/>
              <a:t>30</a:t>
            </a:fld>
            <a:endParaRPr lang="en-US" altLang="lv-LV" smtClean="0"/>
          </a:p>
        </p:txBody>
      </p:sp>
      <p:sp>
        <p:nvSpPr>
          <p:cNvPr id="32770" name="Rectangle 2"/>
          <p:cNvSpPr>
            <a:spLocks noGrp="1" noChangeArrowheads="1"/>
          </p:cNvSpPr>
          <p:nvPr>
            <p:ph type="title"/>
          </p:nvPr>
        </p:nvSpPr>
        <p:spPr>
          <a:xfrm>
            <a:off x="0" y="0"/>
            <a:ext cx="9144000" cy="1295400"/>
          </a:xfrm>
        </p:spPr>
        <p:txBody>
          <a:bodyPr/>
          <a:lstStyle/>
          <a:p>
            <a:pPr algn="ctr" eaLnBrk="1" hangingPunct="1">
              <a:defRPr/>
            </a:pPr>
            <a:r>
              <a:rPr lang="lv-LV" sz="2000" b="1" dirty="0" smtClean="0">
                <a:effectLst>
                  <a:outerShdw blurRad="38100" dist="38100" dir="2700000" algn="tl">
                    <a:srgbClr val="C0C0C0"/>
                  </a:outerShdw>
                </a:effectLst>
                <a:latin typeface="Times New Roman" pitchFamily="18" charset="0"/>
              </a:rPr>
              <a:t>Nosacījumi, kurus nodrošina bērnu nometnes vadītājs, nometnei uzsākot darbību</a:t>
            </a:r>
            <a:endParaRPr lang="en-US" sz="2000" dirty="0" smtClean="0">
              <a:effectLst>
                <a:outerShdw blurRad="38100" dist="38100" dir="2700000" algn="tl">
                  <a:srgbClr val="C0C0C0"/>
                </a:outerShdw>
              </a:effectLst>
              <a:latin typeface="Times New Roman" pitchFamily="18" charset="0"/>
            </a:endParaRPr>
          </a:p>
        </p:txBody>
      </p:sp>
      <p:sp>
        <p:nvSpPr>
          <p:cNvPr id="32771" name="Rectangle 3"/>
          <p:cNvSpPr>
            <a:spLocks noGrp="1" noChangeArrowheads="1"/>
          </p:cNvSpPr>
          <p:nvPr>
            <p:ph type="body" idx="1"/>
          </p:nvPr>
        </p:nvSpPr>
        <p:spPr>
          <a:xfrm>
            <a:off x="0" y="838200"/>
            <a:ext cx="8915400" cy="5791200"/>
          </a:xfrm>
        </p:spPr>
        <p:txBody>
          <a:bodyPr/>
          <a:lstStyle/>
          <a:p>
            <a:pPr algn="ctr" eaLnBrk="1" hangingPunct="1">
              <a:spcBef>
                <a:spcPct val="0"/>
              </a:spcBef>
              <a:buNone/>
              <a:defRPr/>
            </a:pPr>
            <a:r>
              <a:rPr lang="lv-LV" altLang="lv-LV" sz="2400" b="1" dirty="0" smtClean="0">
                <a:latin typeface="Times New Roman" pitchFamily="18" charset="0"/>
              </a:rPr>
              <a:t>UGUNSDROŠĪBA</a:t>
            </a:r>
          </a:p>
          <a:p>
            <a:pPr marL="342900" lvl="2" indent="-342900" algn="just" eaLnBrk="1" hangingPunct="1">
              <a:spcBef>
                <a:spcPct val="0"/>
              </a:spcBef>
              <a:buSzPct val="75000"/>
              <a:defRPr/>
            </a:pPr>
            <a:r>
              <a:rPr lang="lv-LV" altLang="lv-LV" b="1" dirty="0" smtClean="0">
                <a:latin typeface="Times New Roman" pitchFamily="18" charset="0"/>
                <a:ea typeface="+mn-ea"/>
                <a:cs typeface="+mn-cs"/>
              </a:rPr>
              <a:t>UN</a:t>
            </a:r>
            <a:r>
              <a:rPr lang="lv-LV" dirty="0" smtClean="0">
                <a:solidFill>
                  <a:srgbClr val="FF0000"/>
                </a:solidFill>
              </a:rPr>
              <a:t> 6. Fizisko un juridisko personu pienākums ir nepieļaut ugunsgrēka izcelšanos.</a:t>
            </a:r>
            <a:endParaRPr lang="lv-LV" altLang="lv-LV" b="1" dirty="0" smtClean="0">
              <a:latin typeface="Times New Roman" pitchFamily="18" charset="0"/>
              <a:ea typeface="+mn-ea"/>
              <a:cs typeface="+mn-cs"/>
            </a:endParaRPr>
          </a:p>
          <a:p>
            <a:pPr marL="342900" lvl="2" indent="-342900" algn="just" eaLnBrk="1" hangingPunct="1">
              <a:spcBef>
                <a:spcPct val="0"/>
              </a:spcBef>
              <a:buSzPct val="75000"/>
              <a:defRPr/>
            </a:pPr>
            <a:r>
              <a:rPr lang="lv-LV" altLang="lv-LV" b="1" dirty="0" smtClean="0">
                <a:latin typeface="Times New Roman" pitchFamily="18" charset="0"/>
                <a:ea typeface="+mn-ea"/>
                <a:cs typeface="+mn-cs"/>
              </a:rPr>
              <a:t> </a:t>
            </a:r>
            <a:r>
              <a:rPr lang="lv-LV" dirty="0" smtClean="0">
                <a:solidFill>
                  <a:srgbClr val="FF0000"/>
                </a:solidFill>
              </a:rPr>
              <a:t>6.</a:t>
            </a:r>
            <a:r>
              <a:rPr lang="lv-LV" baseline="30000" dirty="0" smtClean="0">
                <a:solidFill>
                  <a:srgbClr val="FF0000"/>
                </a:solidFill>
              </a:rPr>
              <a:t>1</a:t>
            </a:r>
            <a:r>
              <a:rPr lang="lv-LV" dirty="0" smtClean="0">
                <a:solidFill>
                  <a:srgbClr val="FF0000"/>
                </a:solidFill>
              </a:rPr>
              <a:t> </a:t>
            </a:r>
            <a:r>
              <a:rPr lang="lv-LV" b="1" dirty="0" smtClean="0">
                <a:solidFill>
                  <a:srgbClr val="FF0000"/>
                </a:solidFill>
              </a:rPr>
              <a:t>Atrodoties objektā, fiziskās personas pienākums, atskanot ugunsgrēka trauksmes signālam vai pamanot ugunsgrēku, ir nekavējoties evakuēties </a:t>
            </a:r>
            <a:r>
              <a:rPr lang="lv-LV" dirty="0" smtClean="0"/>
              <a:t>(izņemot gadījumu, ja nodarbinātajam noteikti pienākumi atbilstoši ugunsdrošības instrukcijai un tos attiecīgajā situācijā ir iespējams veikt).</a:t>
            </a:r>
          </a:p>
          <a:p>
            <a:pPr marL="342900" lvl="2" indent="-342900" algn="just" eaLnBrk="1" hangingPunct="1">
              <a:spcBef>
                <a:spcPct val="0"/>
              </a:spcBef>
              <a:buSzPct val="75000"/>
              <a:defRPr/>
            </a:pPr>
            <a:endParaRPr lang="lv-LV" dirty="0" smtClean="0"/>
          </a:p>
          <a:p>
            <a:pPr marL="342900" lvl="2" indent="-342900" algn="just" eaLnBrk="1" hangingPunct="1">
              <a:spcBef>
                <a:spcPct val="0"/>
              </a:spcBef>
              <a:buSzPct val="75000"/>
              <a:defRPr/>
            </a:pPr>
            <a:r>
              <a:rPr lang="lv-LV" b="1" dirty="0" smtClean="0">
                <a:solidFill>
                  <a:srgbClr val="FF0000"/>
                </a:solidFill>
                <a:latin typeface="Times New Roman" pitchFamily="18" charset="0"/>
              </a:rPr>
              <a:t>Ugunsgrēka gadījumā zvanīt 112:      </a:t>
            </a:r>
            <a:r>
              <a:rPr lang="lv-LV" b="1" dirty="0" smtClean="0">
                <a:latin typeface="Times New Roman" pitchFamily="18" charset="0"/>
              </a:rPr>
              <a:t>“A D R E S E”</a:t>
            </a:r>
            <a:endParaRPr lang="lv-LV" altLang="lv-LV" b="1" u="sng" dirty="0" smtClean="0">
              <a:latin typeface="Times New Roman" pitchFamily="18" charset="0"/>
              <a:ea typeface="+mn-ea"/>
              <a:cs typeface="+mn-cs"/>
            </a:endParaRPr>
          </a:p>
          <a:p>
            <a:pPr algn="just" eaLnBrk="1" hangingPunct="1">
              <a:spcBef>
                <a:spcPct val="0"/>
              </a:spcBef>
              <a:defRPr/>
            </a:pPr>
            <a:endParaRPr lang="lv-LV" sz="2400" dirty="0" smtClean="0">
              <a:latin typeface="Times New Roman" pitchFamily="18" charset="0"/>
            </a:endParaRPr>
          </a:p>
          <a:p>
            <a:pPr algn="just" eaLnBrk="1" hangingPunct="1">
              <a:spcBef>
                <a:spcPct val="0"/>
              </a:spcBef>
              <a:defRPr/>
            </a:pPr>
            <a:r>
              <a:rPr lang="lv-LV" sz="2400" dirty="0" smtClean="0">
                <a:latin typeface="Times New Roman" pitchFamily="18" charset="0"/>
              </a:rPr>
              <a:t>Evakuācijai aizliegts izmantot liftu (pacēlāju)</a:t>
            </a:r>
            <a:endParaRPr lang="en-US" sz="24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defRPr/>
            </a:pPr>
            <a:endParaRPr lang="lv-LV" sz="2700" dirty="0" smtClean="0">
              <a:latin typeface="Times New Roman" pitchFamily="18" charset="0"/>
            </a:endParaRPr>
          </a:p>
          <a:p>
            <a:pPr algn="just" eaLnBrk="1" hangingPunct="1">
              <a:spcBef>
                <a:spcPct val="0"/>
              </a:spcBef>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304800"/>
            <a:ext cx="8991600" cy="60960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dirty="0" smtClean="0">
                <a:latin typeface="Times New Roman" pitchFamily="18" charset="0"/>
                <a:ea typeface="+mn-ea"/>
                <a:cs typeface="+mn-cs"/>
              </a:rPr>
              <a:t>UN </a:t>
            </a:r>
            <a:r>
              <a:rPr lang="lv-LV" dirty="0" smtClean="0"/>
              <a:t>243</a:t>
            </a:r>
            <a:r>
              <a:rPr lang="lv-LV" dirty="0" smtClean="0">
                <a:solidFill>
                  <a:srgbClr val="FF0000"/>
                </a:solidFill>
              </a:rPr>
              <a:t>. Durvis evakuācijas ceļos ir viegli atveramas no telpas iekšpuses bez aizkavējuma un šķēršļiem. Par aizkavējumu tiek uzskatīts jebkurš šķērslis, kas liedz atvērt durvis trīs sekunžu laikā.</a:t>
            </a:r>
            <a:endParaRPr lang="lv-LV"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dirty="0" smtClean="0">
              <a:latin typeface="Times New Roman" pitchFamily="18" charset="0"/>
            </a:endParaRPr>
          </a:p>
          <a:p>
            <a:pPr eaLnBrk="1" hangingPunct="1">
              <a:buNone/>
            </a:pPr>
            <a:endParaRPr lang="lv-LV" altLang="lv-LV" dirty="0" smtClean="0"/>
          </a:p>
        </p:txBody>
      </p:sp>
      <p:sp>
        <p:nvSpPr>
          <p:cNvPr id="17412" name="Slide Number Placeholder 3"/>
          <p:cNvSpPr>
            <a:spLocks noGrp="1"/>
          </p:cNvSpPr>
          <p:nvPr>
            <p:ph type="sldNum" sz="quarter" idx="11"/>
          </p:nvPr>
        </p:nvSpPr>
        <p:spPr>
          <a:noFill/>
        </p:spPr>
        <p:txBody>
          <a:bodyPr/>
          <a:lstStyle/>
          <a:p>
            <a:fld id="{63EB0378-81C8-46AF-8062-87021CAE8841}" type="slidenum">
              <a:rPr lang="en-US" altLang="lv-LV" smtClean="0"/>
              <a:pPr/>
              <a:t>31</a:t>
            </a:fld>
            <a:endParaRPr lang="en-US" altLang="lv-LV" smtClean="0"/>
          </a:p>
        </p:txBody>
      </p:sp>
      <p:pic>
        <p:nvPicPr>
          <p:cNvPr id="8" name="Attēls 7" descr="https://www.likumi.lv/wwwraksti/2020/181/BILDES/N_585/IMAGE025.PNG"/>
          <p:cNvPicPr/>
          <p:nvPr/>
        </p:nvPicPr>
        <p:blipFill>
          <a:blip r:embed="rId2" cstate="print"/>
          <a:srcRect/>
          <a:stretch>
            <a:fillRect/>
          </a:stretch>
        </p:blipFill>
        <p:spPr bwMode="auto">
          <a:xfrm>
            <a:off x="7391400" y="3276600"/>
            <a:ext cx="1457960" cy="1219200"/>
          </a:xfrm>
          <a:prstGeom prst="rect">
            <a:avLst/>
          </a:prstGeom>
          <a:noFill/>
          <a:ln w="9525">
            <a:noFill/>
            <a:miter lim="800000"/>
            <a:headEnd/>
            <a:tailEnd/>
          </a:ln>
        </p:spPr>
      </p:pic>
      <p:pic>
        <p:nvPicPr>
          <p:cNvPr id="9" name="Attēls 8" descr="https://www.likumi.lv/wwwraksti/2020/181/BILDES/N_585/IMAGE024.JPG"/>
          <p:cNvPicPr/>
          <p:nvPr/>
        </p:nvPicPr>
        <p:blipFill>
          <a:blip r:embed="rId3" cstate="print"/>
          <a:srcRect/>
          <a:stretch>
            <a:fillRect/>
          </a:stretch>
        </p:blipFill>
        <p:spPr bwMode="auto">
          <a:xfrm>
            <a:off x="7391400" y="2286000"/>
            <a:ext cx="1426210" cy="688975"/>
          </a:xfrm>
          <a:prstGeom prst="rect">
            <a:avLst/>
          </a:prstGeom>
          <a:noFill/>
          <a:ln w="9525">
            <a:noFill/>
            <a:miter lim="800000"/>
            <a:headEnd/>
            <a:tailEnd/>
          </a:ln>
        </p:spPr>
      </p:pic>
      <p:pic>
        <p:nvPicPr>
          <p:cNvPr id="30722" name="Picture 2" descr="Aizliegtais paņēmiens» pārbauda – kā lielveikali parūpējušies par  evakuācijas izejām / Raksts / LSM.lv"/>
          <p:cNvPicPr>
            <a:picLocks noChangeAspect="1" noChangeArrowheads="1"/>
          </p:cNvPicPr>
          <p:nvPr/>
        </p:nvPicPr>
        <p:blipFill>
          <a:blip r:embed="rId4" cstate="print"/>
          <a:srcRect/>
          <a:stretch>
            <a:fillRect/>
          </a:stretch>
        </p:blipFill>
        <p:spPr bwMode="auto">
          <a:xfrm>
            <a:off x="762000" y="2362200"/>
            <a:ext cx="4419600" cy="3657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533400"/>
            <a:ext cx="8229600" cy="5334000"/>
          </a:xfrm>
        </p:spPr>
        <p:txBody>
          <a:bodyPr/>
          <a:lstStyle/>
          <a:p>
            <a:pPr marL="342900" lvl="2" indent="-342900">
              <a:buSzPct val="75000"/>
            </a:pPr>
            <a:r>
              <a:rPr lang="lv-LV" sz="2700" dirty="0" smtClean="0">
                <a:latin typeface="Times New Roman" pitchFamily="18" charset="0"/>
              </a:rPr>
              <a:t>Neaizkraut evakuācijas ceļus</a:t>
            </a:r>
          </a:p>
          <a:p>
            <a:pPr eaLnBrk="1" hangingPunct="1">
              <a:buNone/>
            </a:pPr>
            <a:endParaRPr lang="lv-LV" altLang="lv-LV" dirty="0" smtClean="0"/>
          </a:p>
          <a:p>
            <a:pPr eaLnBrk="1" hangingPunct="1">
              <a:buNone/>
            </a:pPr>
            <a:endParaRPr lang="lv-LV" altLang="lv-LV" dirty="0" smtClean="0"/>
          </a:p>
          <a:p>
            <a:pPr eaLnBrk="1" hangingPunct="1">
              <a:buNone/>
            </a:pPr>
            <a:endParaRPr lang="lv-LV" altLang="lv-LV" dirty="0" smtClean="0"/>
          </a:p>
          <a:p>
            <a:pPr marL="342900" lvl="2" indent="-342900">
              <a:buSzPct val="75000"/>
            </a:pPr>
            <a:endParaRPr lang="lv-LV" dirty="0" smtClean="0">
              <a:latin typeface="Times New Roman" pitchFamily="18" charset="0"/>
            </a:endParaRPr>
          </a:p>
          <a:p>
            <a:pPr marL="342900" lvl="2" indent="-342900">
              <a:buSzPct val="75000"/>
            </a:pPr>
            <a:r>
              <a:rPr lang="lv-LV" dirty="0" smtClean="0">
                <a:latin typeface="Times New Roman" pitchFamily="18" charset="0"/>
              </a:rPr>
              <a:t>Droša pulcēšanās </a:t>
            </a:r>
            <a:r>
              <a:rPr lang="lv-LV" sz="2700" dirty="0" smtClean="0">
                <a:latin typeface="Times New Roman" pitchFamily="18" charset="0"/>
              </a:rPr>
              <a:t>vieta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32</a:t>
            </a:fld>
            <a:endParaRPr lang="en-US"/>
          </a:p>
        </p:txBody>
      </p:sp>
      <p:pic>
        <p:nvPicPr>
          <p:cNvPr id="5" name="Attēls 4" descr="https://www.likumi.lv/wwwraksti/2020/181/BILDES/N_585/IMAGE026.PNG"/>
          <p:cNvPicPr/>
          <p:nvPr/>
        </p:nvPicPr>
        <p:blipFill>
          <a:blip r:embed="rId2" cstate="print"/>
          <a:srcRect/>
          <a:stretch>
            <a:fillRect/>
          </a:stretch>
        </p:blipFill>
        <p:spPr bwMode="auto">
          <a:xfrm>
            <a:off x="2209800" y="1143000"/>
            <a:ext cx="1305560" cy="1219200"/>
          </a:xfrm>
          <a:prstGeom prst="rect">
            <a:avLst/>
          </a:prstGeom>
          <a:noFill/>
          <a:ln w="9525">
            <a:noFill/>
            <a:miter lim="800000"/>
            <a:headEnd/>
            <a:tailEnd/>
          </a:ln>
        </p:spPr>
      </p:pic>
      <p:pic>
        <p:nvPicPr>
          <p:cNvPr id="6" name="Attēls 5" descr="https://www.likumi.lv/wwwraksti/2020/181/BILDES/N_585/IMAGE027.PNG"/>
          <p:cNvPicPr/>
          <p:nvPr/>
        </p:nvPicPr>
        <p:blipFill>
          <a:blip r:embed="rId3" cstate="print"/>
          <a:srcRect/>
          <a:stretch>
            <a:fillRect/>
          </a:stretch>
        </p:blipFill>
        <p:spPr bwMode="auto">
          <a:xfrm>
            <a:off x="4572000" y="1143000"/>
            <a:ext cx="1371600" cy="12192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181600" y="3429000"/>
            <a:ext cx="1447800" cy="1371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u="sng" dirty="0" smtClean="0">
                <a:latin typeface="Times New Roman" pitchFamily="18" charset="0"/>
              </a:rPr>
              <a:t>Nelietot atklātu uguni    (</a:t>
            </a:r>
            <a:r>
              <a:rPr lang="lv-LV" sz="2700" dirty="0" smtClean="0">
                <a:latin typeface="Times New Roman" pitchFamily="18" charset="0"/>
              </a:rPr>
              <a:t>izņemot kurināt </a:t>
            </a:r>
          </a:p>
          <a:p>
            <a:pPr marL="342900" lvl="2" indent="-342900">
              <a:buSzPct val="75000"/>
              <a:buNone/>
            </a:pPr>
            <a:r>
              <a:rPr lang="lv-LV" sz="2700" dirty="0" smtClean="0">
                <a:latin typeface="Times New Roman" pitchFamily="18" charset="0"/>
              </a:rPr>
              <a:t>    ugunskuru nometnes  darbinieku</a:t>
            </a:r>
          </a:p>
          <a:p>
            <a:pPr marL="342900" lvl="2" indent="-342900">
              <a:buSzPct val="75000"/>
              <a:buNone/>
            </a:pPr>
            <a:r>
              <a:rPr lang="lv-LV" sz="2700" dirty="0" smtClean="0">
                <a:latin typeface="Times New Roman" pitchFamily="18" charset="0"/>
              </a:rPr>
              <a:t>    klātbūtnē ugunskuram paredzētajā vietā)</a:t>
            </a:r>
          </a:p>
          <a:p>
            <a:pPr marL="342900" lvl="2" indent="-342900">
              <a:buSzPct val="75000"/>
              <a:buNone/>
            </a:pPr>
            <a:endParaRPr lang="lv-LV" sz="2700" dirty="0" smtClean="0">
              <a:latin typeface="Times New Roman" pitchFamily="18" charset="0"/>
            </a:endParaRPr>
          </a:p>
          <a:p>
            <a:pPr marL="342900" lvl="2" indent="-342900">
              <a:buSzPct val="75000"/>
              <a:buNone/>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Nelietot bojātas elektroierīces</a:t>
            </a:r>
          </a:p>
          <a:p>
            <a:pPr marL="342900" lvl="2" indent="-342900">
              <a:buSzPct val="75000"/>
              <a:buNone/>
            </a:pPr>
            <a:r>
              <a:rPr lang="lv-LV" sz="2700" dirty="0" smtClean="0">
                <a:latin typeface="Times New Roman" pitchFamily="18" charset="0"/>
              </a:rPr>
              <a:t>   (</a:t>
            </a:r>
            <a:r>
              <a:rPr lang="lv-LV" sz="2700" i="1" dirty="0" smtClean="0">
                <a:latin typeface="Times New Roman" pitchFamily="18" charset="0"/>
              </a:rPr>
              <a:t>personīgās elektroierīces</a:t>
            </a:r>
          </a:p>
          <a:p>
            <a:pPr marL="342900" lvl="2" indent="-342900">
              <a:buSzPct val="75000"/>
              <a:buNone/>
            </a:pPr>
            <a:r>
              <a:rPr lang="lv-LV" sz="2700" i="1" dirty="0" smtClean="0">
                <a:latin typeface="Times New Roman" pitchFamily="18" charset="0"/>
              </a:rPr>
              <a:t>    pēc lietošanas atslēgt no</a:t>
            </a:r>
          </a:p>
          <a:p>
            <a:pPr marL="342900" lvl="2" indent="-342900">
              <a:buSzPct val="75000"/>
              <a:buNone/>
            </a:pPr>
            <a:r>
              <a:rPr lang="lv-LV" sz="2700" i="1" dirty="0" smtClean="0">
                <a:latin typeface="Times New Roman" pitchFamily="18" charset="0"/>
              </a:rPr>
              <a:t>    elektrotīkla, </a:t>
            </a:r>
          </a:p>
          <a:p>
            <a:pPr marL="342900" lvl="2" indent="-342900">
              <a:buSzPct val="75000"/>
              <a:buNone/>
            </a:pPr>
            <a:r>
              <a:rPr lang="lv-LV" sz="2700" i="1" dirty="0" smtClean="0">
                <a:latin typeface="Times New Roman" pitchFamily="18" charset="0"/>
              </a:rPr>
              <a:t>    noteikt lietošanas vietu</a:t>
            </a:r>
            <a:r>
              <a:rPr lang="lv-LV" sz="2700" dirty="0" smtClean="0">
                <a:latin typeface="Times New Roman" pitchFamily="18" charset="0"/>
              </a:rPr>
              <a:t>)</a:t>
            </a:r>
          </a:p>
          <a:p>
            <a:pPr marL="342900" lvl="2" indent="-342900">
              <a:buSzPct val="75000"/>
              <a:buNone/>
            </a:pPr>
            <a:endParaRPr lang="lv-LV" sz="2700" dirty="0" smtClean="0">
              <a:latin typeface="Times New Roman" pitchFamily="18" charset="0"/>
            </a:endParaRP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33</a:t>
            </a:fld>
            <a:endParaRPr lang="en-US"/>
          </a:p>
        </p:txBody>
      </p:sp>
      <p:pic>
        <p:nvPicPr>
          <p:cNvPr id="5" name="Attēls 4" descr="https://www.likumi.lv/wwwraksti/2020/181/BILDES/N_585/IMAGE007.JPG"/>
          <p:cNvPicPr/>
          <p:nvPr/>
        </p:nvPicPr>
        <p:blipFill>
          <a:blip r:embed="rId2" cstate="print"/>
          <a:srcRect/>
          <a:stretch>
            <a:fillRect/>
          </a:stretch>
        </p:blipFill>
        <p:spPr bwMode="auto">
          <a:xfrm>
            <a:off x="7010400" y="1143000"/>
            <a:ext cx="1524000" cy="1295400"/>
          </a:xfrm>
          <a:prstGeom prst="rect">
            <a:avLst/>
          </a:prstGeom>
          <a:noFill/>
          <a:ln w="9525">
            <a:noFill/>
            <a:miter lim="800000"/>
            <a:headEnd/>
            <a:tailEnd/>
          </a:ln>
        </p:spPr>
      </p:pic>
      <p:pic>
        <p:nvPicPr>
          <p:cNvPr id="9" name="Attēls 8" descr="ALBURNUS 19-4106-ALB | Elektriskā tējkanna 1L/12V/15W/1.5M | ARDPARTS"/>
          <p:cNvPicPr/>
          <p:nvPr/>
        </p:nvPicPr>
        <p:blipFill>
          <a:blip r:embed="rId3" cstate="print"/>
          <a:srcRect/>
          <a:stretch>
            <a:fillRect/>
          </a:stretch>
        </p:blipFill>
        <p:spPr bwMode="auto">
          <a:xfrm>
            <a:off x="5410200" y="3352800"/>
            <a:ext cx="3429000" cy="3505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52400" y="533400"/>
            <a:ext cx="8839200" cy="5410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Aizliegts novietot </a:t>
            </a:r>
            <a:r>
              <a:rPr lang="lv-LV" sz="2700" dirty="0" err="1" smtClean="0">
                <a:latin typeface="Times New Roman" pitchFamily="18" charset="0"/>
              </a:rPr>
              <a:t>degtspējīgas</a:t>
            </a:r>
            <a:r>
              <a:rPr lang="lv-LV" sz="2700" dirty="0" smtClean="0">
                <a:latin typeface="Times New Roman" pitchFamily="18" charset="0"/>
              </a:rPr>
              <a:t> vielas un priekšmetus tuvāk par 0,5 m no gaismas ķermeņiem, izņemot gadījumu, ja to pieļauj ražotājs;</a:t>
            </a:r>
          </a:p>
          <a:p>
            <a:pPr>
              <a:buNone/>
            </a:pPr>
            <a:endParaRPr lang="lv-LV" sz="2700" b="1" dirty="0" smtClean="0">
              <a:latin typeface="Times New Roman" pitchFamily="18" charset="0"/>
            </a:endParaRPr>
          </a:p>
          <a:p>
            <a:pPr>
              <a:buNone/>
            </a:pPr>
            <a:endParaRPr lang="lv-LV" sz="2700" b="1" dirty="0" smtClean="0">
              <a:latin typeface="Times New Roman" pitchFamily="18" charset="0"/>
            </a:endParaRPr>
          </a:p>
          <a:p>
            <a:pPr>
              <a:buFontTx/>
              <a:buChar char="-"/>
            </a:pPr>
            <a:endParaRPr lang="lv-LV" sz="2700" dirty="0" smtClean="0">
              <a:latin typeface="Times New Roman" pitchFamily="18" charset="0"/>
            </a:endParaRPr>
          </a:p>
          <a:p>
            <a:pPr>
              <a:buFontTx/>
              <a:buChar cha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34</a:t>
            </a:fld>
            <a:endParaRPr lang="en-US"/>
          </a:p>
        </p:txBody>
      </p:sp>
      <p:pic>
        <p:nvPicPr>
          <p:cNvPr id="9" name="Attēls 8" descr="GALDA LAMPAS"/>
          <p:cNvPicPr/>
          <p:nvPr/>
        </p:nvPicPr>
        <p:blipFill>
          <a:blip r:embed="rId2" cstate="print"/>
          <a:srcRect/>
          <a:stretch>
            <a:fillRect/>
          </a:stretch>
        </p:blipFill>
        <p:spPr bwMode="auto">
          <a:xfrm>
            <a:off x="1828801" y="2381567"/>
            <a:ext cx="3790632" cy="302863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228600"/>
            <a:ext cx="8686800" cy="5638800"/>
          </a:xfrm>
        </p:spPr>
        <p:txBody>
          <a:bodyPr/>
          <a:lstStyle/>
          <a:p>
            <a:r>
              <a:rPr lang="lv-LV" b="1" dirty="0" smtClean="0">
                <a:latin typeface="Times New Roman" pitchFamily="18" charset="0"/>
              </a:rPr>
              <a:t>Aizliegts:</a:t>
            </a:r>
          </a:p>
          <a:p>
            <a:pPr>
              <a:buNone/>
            </a:pPr>
            <a:r>
              <a:rPr lang="lv-LV" dirty="0" smtClean="0">
                <a:latin typeface="Times New Roman" pitchFamily="18" charset="0"/>
              </a:rPr>
              <a:t> </a:t>
            </a:r>
            <a:r>
              <a:rPr lang="lv-LV" sz="2600" dirty="0" smtClean="0">
                <a:latin typeface="Times New Roman" pitchFamily="18" charset="0"/>
              </a:rPr>
              <a:t>-   ierīkot stāvvietu un novietot transportlīdzekli uz ugunsdzēsības hidranta akas vai aizkraut to;</a:t>
            </a:r>
          </a:p>
          <a:p>
            <a:pPr>
              <a:buFontTx/>
              <a:buChar char="-"/>
            </a:pPr>
            <a:r>
              <a:rPr lang="lv-LV" sz="2600" dirty="0" smtClean="0">
                <a:latin typeface="Times New Roman" pitchFamily="18" charset="0"/>
              </a:rPr>
              <a:t>novietot vielas un priekšmetus 1,5 m rādiusā no ugunsdzēsības hidranta akas;</a:t>
            </a:r>
          </a:p>
          <a:p>
            <a:pPr>
              <a:buFontTx/>
              <a:buChar char="-"/>
            </a:pP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35</a:t>
            </a:fld>
            <a:endParaRPr lang="en-US"/>
          </a:p>
        </p:txBody>
      </p:sp>
      <p:pic>
        <p:nvPicPr>
          <p:cNvPr id="5" name="Attēls 4" descr="Hidrantu pārbaude – Smiltenes NKUP"/>
          <p:cNvPicPr/>
          <p:nvPr/>
        </p:nvPicPr>
        <p:blipFill>
          <a:blip r:embed="rId2" cstate="print"/>
          <a:srcRect/>
          <a:stretch>
            <a:fillRect/>
          </a:stretch>
        </p:blipFill>
        <p:spPr bwMode="auto">
          <a:xfrm>
            <a:off x="609600" y="2743200"/>
            <a:ext cx="2362200" cy="2286000"/>
          </a:xfrm>
          <a:prstGeom prst="rect">
            <a:avLst/>
          </a:prstGeom>
          <a:noFill/>
          <a:ln w="9525">
            <a:noFill/>
            <a:miter lim="800000"/>
            <a:headEnd/>
            <a:tailEnd/>
          </a:ln>
        </p:spPr>
      </p:pic>
      <p:pic>
        <p:nvPicPr>
          <p:cNvPr id="6" name="Attēls 5" descr="https://likumi.lv/wwwraksti/2016/078/BILDES/N_238/IMAGE014.JPG"/>
          <p:cNvPicPr/>
          <p:nvPr/>
        </p:nvPicPr>
        <p:blipFill>
          <a:blip r:embed="rId3" cstate="print"/>
          <a:srcRect/>
          <a:stretch>
            <a:fillRect/>
          </a:stretch>
        </p:blipFill>
        <p:spPr bwMode="auto">
          <a:xfrm>
            <a:off x="3505200" y="2971800"/>
            <a:ext cx="1600200" cy="1524000"/>
          </a:xfrm>
          <a:prstGeom prst="rect">
            <a:avLst/>
          </a:prstGeom>
          <a:noFill/>
          <a:ln w="9525">
            <a:noFill/>
            <a:miter lim="800000"/>
            <a:headEnd/>
            <a:tailEnd/>
          </a:ln>
        </p:spPr>
      </p:pic>
      <p:pic>
        <p:nvPicPr>
          <p:cNvPr id="7" name="Picture 2" descr="Kāpēc dažu lūku vāki nokrāsoti sarkanā krāsā : building.lv - par būvniecību  Latvijā"/>
          <p:cNvPicPr>
            <a:picLocks noChangeAspect="1" noChangeArrowheads="1"/>
          </p:cNvPicPr>
          <p:nvPr/>
        </p:nvPicPr>
        <p:blipFill>
          <a:blip r:embed="rId4" cstate="print"/>
          <a:srcRect/>
          <a:stretch>
            <a:fillRect/>
          </a:stretch>
        </p:blipFill>
        <p:spPr bwMode="auto">
          <a:xfrm>
            <a:off x="5638800" y="2590800"/>
            <a:ext cx="3352800" cy="2514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096000"/>
          </a:xfrm>
        </p:spPr>
        <p:txBody>
          <a:bodyPr/>
          <a:lstStyle/>
          <a:p>
            <a:r>
              <a:rPr lang="lv-LV" dirty="0" smtClean="0">
                <a:latin typeface="Times New Roman" pitchFamily="18" charset="0"/>
              </a:rPr>
              <a:t>novietot vielas un priekšmetus tuvāk par 1 m no iekšējā ugunsdzēsības ūdensvada krāna.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36</a:t>
            </a:fld>
            <a:endParaRPr lang="en-US"/>
          </a:p>
        </p:txBody>
      </p:sp>
      <p:pic>
        <p:nvPicPr>
          <p:cNvPr id="5" name="Attēls 4" descr="https://www.latakva.com/uploads/image/2016-09/1473678924_15ca80a4c1892aaf3fb23871717586c1.jpg"/>
          <p:cNvPicPr/>
          <p:nvPr/>
        </p:nvPicPr>
        <p:blipFill>
          <a:blip r:embed="rId2" cstate="print"/>
          <a:srcRect/>
          <a:stretch>
            <a:fillRect/>
          </a:stretch>
        </p:blipFill>
        <p:spPr bwMode="auto">
          <a:xfrm>
            <a:off x="1981200" y="1600200"/>
            <a:ext cx="5274310" cy="4876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52400"/>
            <a:ext cx="8229600" cy="990600"/>
          </a:xfrm>
        </p:spPr>
        <p:txBody>
          <a:bodyPr/>
          <a:lstStyle/>
          <a:p>
            <a:pPr algn="ctr"/>
            <a:r>
              <a:rPr lang="lv-LV" sz="3200" b="1" dirty="0" smtClean="0"/>
              <a:t>Ugunskuri</a:t>
            </a:r>
            <a:endParaRPr lang="lv-LV" sz="3200" b="1" dirty="0"/>
          </a:p>
        </p:txBody>
      </p:sp>
      <p:sp>
        <p:nvSpPr>
          <p:cNvPr id="3" name="Satura vietturis 2"/>
          <p:cNvSpPr>
            <a:spLocks noGrp="1"/>
          </p:cNvSpPr>
          <p:nvPr>
            <p:ph idx="1"/>
          </p:nvPr>
        </p:nvSpPr>
        <p:spPr>
          <a:xfrm>
            <a:off x="533400" y="914400"/>
            <a:ext cx="8610600" cy="5943600"/>
          </a:xfrm>
        </p:spPr>
        <p:txBody>
          <a:bodyPr/>
          <a:lstStyle/>
          <a:p>
            <a:pPr marL="342900" lvl="2" indent="-342900">
              <a:buSzPct val="75000"/>
            </a:pPr>
            <a:r>
              <a:rPr lang="lv-LV" sz="2700" b="1" u="sng" dirty="0" smtClean="0">
                <a:latin typeface="Times New Roman" pitchFamily="18" charset="0"/>
              </a:rPr>
              <a:t> Pašvaldības saistoši noteikumi</a:t>
            </a:r>
          </a:p>
          <a:p>
            <a:pPr>
              <a:buNone/>
            </a:pPr>
            <a:r>
              <a:rPr lang="lv-LV" b="1" dirty="0" smtClean="0"/>
              <a:t>				</a:t>
            </a:r>
            <a:r>
              <a:rPr lang="lv-LV" sz="2000" b="1" dirty="0" smtClean="0"/>
              <a:t>Rīgas domes saistošie noteikumi Nr.80</a:t>
            </a:r>
            <a:r>
              <a:rPr lang="lv-LV" sz="2000" dirty="0" smtClean="0"/>
              <a:t/>
            </a:r>
            <a:br>
              <a:rPr lang="lv-LV" sz="2000" dirty="0" smtClean="0"/>
            </a:br>
            <a:r>
              <a:rPr lang="lv-LV" sz="2000" dirty="0" smtClean="0"/>
              <a:t>			Rīgā 2007.gada 19.jūnijā (prot. Nr.74, 5.§)</a:t>
            </a:r>
          </a:p>
          <a:p>
            <a:r>
              <a:rPr lang="lv-LV" b="1" dirty="0" smtClean="0"/>
              <a:t>Sabiedriskās kārtības noteikumi Rīgā</a:t>
            </a:r>
          </a:p>
          <a:p>
            <a:r>
              <a:rPr lang="lv-LV" sz="2000" dirty="0" smtClean="0"/>
              <a:t>6</a:t>
            </a:r>
            <a:r>
              <a:rPr lang="lv-LV" sz="2000" u="sng" dirty="0" smtClean="0"/>
              <a:t>. Publiskās vietās aizliegts</a:t>
            </a:r>
            <a:r>
              <a:rPr lang="lv-LV" sz="2000" dirty="0" smtClean="0"/>
              <a:t>:</a:t>
            </a:r>
          </a:p>
          <a:p>
            <a:r>
              <a:rPr lang="lv-LV" sz="2000" dirty="0" smtClean="0"/>
              <a:t>6.19. </a:t>
            </a:r>
            <a:r>
              <a:rPr lang="lv-LV" sz="2000" u="sng" dirty="0" smtClean="0"/>
              <a:t>kurināt ugunskuru ārpus pašvaldības speciāli šim nolūkam iekārtotām vietām, izņemot </a:t>
            </a:r>
            <a:r>
              <a:rPr lang="lv-LV" sz="2000" dirty="0" smtClean="0"/>
              <a:t>pašvaldībā saskaņotu pasākumu norises laikā un vietā, kā arī valsts noteiktās svētku, atceres un atzīmējamās dienās, nebojājot apstādījumus un ievērojot ugunsdrošības prasības.</a:t>
            </a:r>
          </a:p>
          <a:p>
            <a:r>
              <a:rPr lang="lv-LV" sz="2000" dirty="0" smtClean="0"/>
              <a:t>6.</a:t>
            </a:r>
            <a:r>
              <a:rPr lang="lv-LV" sz="2000" baseline="30000" dirty="0" smtClean="0"/>
              <a:t>1</a:t>
            </a:r>
            <a:r>
              <a:rPr lang="lv-LV" sz="2000" dirty="0" smtClean="0"/>
              <a:t> Papildus </a:t>
            </a:r>
            <a:r>
              <a:rPr lang="lv-LV" sz="2000" dirty="0" smtClean="0">
                <a:hlinkClick r:id="rId2"/>
              </a:rPr>
              <a:t>6.punktā</a:t>
            </a:r>
            <a:r>
              <a:rPr lang="lv-LV" sz="2000" dirty="0" smtClean="0"/>
              <a:t> noteiktajiem ierobežojumiem </a:t>
            </a:r>
            <a:r>
              <a:rPr lang="lv-LV" sz="2000" u="sng" dirty="0" smtClean="0"/>
              <a:t>Rīgas pilsētas peldvietās aizliegts:</a:t>
            </a:r>
          </a:p>
          <a:p>
            <a:r>
              <a:rPr lang="fi-FI" sz="2000" dirty="0" smtClean="0"/>
              <a:t>6.</a:t>
            </a:r>
            <a:r>
              <a:rPr lang="fi-FI" sz="2000" baseline="30000" dirty="0" smtClean="0"/>
              <a:t>1</a:t>
            </a:r>
            <a:r>
              <a:rPr lang="fi-FI" sz="2000" dirty="0" smtClean="0"/>
              <a:t>3. celt teltis, </a:t>
            </a:r>
            <a:r>
              <a:rPr lang="fi-FI" sz="2000" u="sng" dirty="0" smtClean="0"/>
              <a:t>kurināt ugunskurus;</a:t>
            </a:r>
            <a:endParaRPr lang="lv-LV" sz="2000" b="1" u="sng" dirty="0" smtClean="0"/>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buNone/>
            </a:pPr>
            <a:endParaRPr lang="lv-LV" sz="2700" u="sng" dirty="0" smtClean="0">
              <a:latin typeface="Times New Roman" pitchFamily="18" charset="0"/>
              <a:ea typeface="+mn-ea"/>
              <a:cs typeface="+mn-cs"/>
            </a:endParaRPr>
          </a:p>
          <a:p>
            <a:endParaRPr lang="lv-LV" sz="28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6172200"/>
          </a:xfrm>
        </p:spPr>
        <p:txBody>
          <a:bodyPr/>
          <a:lstStyle/>
          <a:p>
            <a:pPr>
              <a:buNone/>
            </a:pPr>
            <a:endParaRPr lang="lv-LV" dirty="0" smtClean="0"/>
          </a:p>
          <a:p>
            <a:pPr>
              <a:buNone/>
            </a:pPr>
            <a:endParaRPr lang="lv-LV" dirty="0" smtClean="0"/>
          </a:p>
          <a:p>
            <a:pPr>
              <a:buNone/>
            </a:pPr>
            <a:endParaRPr lang="lv-LV" dirty="0" smtClean="0"/>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38</a:t>
            </a:fld>
            <a:endParaRPr lang="en-US"/>
          </a:p>
        </p:txBody>
      </p:sp>
      <p:pic>
        <p:nvPicPr>
          <p:cNvPr id="5" name="Attēls 4" descr="Valsts meža dienests"/>
          <p:cNvPicPr/>
          <p:nvPr/>
        </p:nvPicPr>
        <p:blipFill>
          <a:blip r:embed="rId2" cstate="print"/>
          <a:srcRect/>
          <a:stretch>
            <a:fillRect/>
          </a:stretch>
        </p:blipFill>
        <p:spPr bwMode="auto">
          <a:xfrm>
            <a:off x="304800" y="457200"/>
            <a:ext cx="8610600" cy="1676400"/>
          </a:xfrm>
          <a:prstGeom prst="rect">
            <a:avLst/>
          </a:prstGeom>
          <a:noFill/>
          <a:ln w="9525">
            <a:noFill/>
            <a:miter lim="800000"/>
            <a:headEnd/>
            <a:tailEnd/>
          </a:ln>
        </p:spPr>
      </p:pic>
      <p:sp>
        <p:nvSpPr>
          <p:cNvPr id="6" name="Taisnstūris 5"/>
          <p:cNvSpPr/>
          <p:nvPr/>
        </p:nvSpPr>
        <p:spPr>
          <a:xfrm>
            <a:off x="228600" y="2305616"/>
            <a:ext cx="8534400" cy="954107"/>
          </a:xfrm>
          <a:prstGeom prst="rect">
            <a:avLst/>
          </a:prstGeom>
        </p:spPr>
        <p:txBody>
          <a:bodyPr wrap="square">
            <a:spAutoFit/>
          </a:bodyPr>
          <a:lstStyle/>
          <a:p>
            <a:pPr marL="342900" lvl="2" indent="-342900">
              <a:buSzPct val="75000"/>
            </a:pPr>
            <a:r>
              <a:rPr lang="lv-LV" sz="2800" b="1" dirty="0" smtClean="0"/>
              <a:t>Latvijas teritorijā meža ugunsnedrošo periodu izsludina Valsts meža dienests </a:t>
            </a:r>
          </a:p>
        </p:txBody>
      </p:sp>
      <p:sp>
        <p:nvSpPr>
          <p:cNvPr id="7" name="Taisnstūris 6"/>
          <p:cNvSpPr/>
          <p:nvPr/>
        </p:nvSpPr>
        <p:spPr>
          <a:xfrm>
            <a:off x="381000" y="3352800"/>
            <a:ext cx="8534400" cy="3046988"/>
          </a:xfrm>
          <a:prstGeom prst="rect">
            <a:avLst/>
          </a:prstGeom>
        </p:spPr>
        <p:txBody>
          <a:bodyPr wrap="square">
            <a:spAutoFit/>
          </a:bodyPr>
          <a:lstStyle/>
          <a:p>
            <a:r>
              <a:rPr lang="lv-LV" sz="2400" dirty="0" smtClean="0"/>
              <a:t>423. </a:t>
            </a:r>
            <a:r>
              <a:rPr lang="lv-LV" sz="2400" u="sng" dirty="0" smtClean="0"/>
              <a:t>Meža ugunsnedrošajā laikposmā aizliegts</a:t>
            </a:r>
            <a:r>
              <a:rPr lang="lv-LV" sz="2400" dirty="0" smtClean="0"/>
              <a:t>:</a:t>
            </a:r>
          </a:p>
          <a:p>
            <a:r>
              <a:rPr lang="lv-LV" sz="2400" dirty="0" smtClean="0"/>
              <a:t>423.1. </a:t>
            </a:r>
            <a:r>
              <a:rPr lang="lv-LV" sz="2400" u="sng" dirty="0" smtClean="0"/>
              <a:t>veidot atklātu liesmu mežā un purvā, izņemot rekreācijas objektus, kas nepieļauj uguns izplatīšanos ārpus šīs vietas. </a:t>
            </a:r>
            <a:r>
              <a:rPr lang="lv-LV" sz="2400" dirty="0" smtClean="0"/>
              <a:t>Rekreācijas objektos ugunskura vietu atstāj, kad </a:t>
            </a:r>
            <a:r>
              <a:rPr lang="lv-LV" sz="2400" u="sng" dirty="0" smtClean="0"/>
              <a:t>uguns nodzēsta un gruzdēšana pilnīgi beigusies;</a:t>
            </a:r>
          </a:p>
          <a:p>
            <a:r>
              <a:rPr lang="lv-LV" sz="2400" dirty="0" smtClean="0"/>
              <a:t>423.3. nomest mežā, purvos vai uz tos šķērsojošiem ceļiem degošus vai gruzdošus sērkociņus, izsmēķus un citus priekšmetus;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423.8. </a:t>
            </a:r>
            <a:r>
              <a:rPr lang="lv-LV" sz="2800" u="sng" dirty="0" smtClean="0"/>
              <a:t>bez saskaņošanas ar Valsts meža dienesta attiecīgo teritoriālo struktūrvienību veikt jebkāda veida dedzināšanu</a:t>
            </a:r>
            <a:r>
              <a:rPr lang="lv-LV" sz="2800" dirty="0" smtClean="0"/>
              <a:t> (tai skaitā ciršanas atlieku dedzināšanu).</a:t>
            </a:r>
          </a:p>
          <a:p>
            <a:r>
              <a:rPr lang="lv-LV" sz="2800" b="1" u="sng" dirty="0" smtClean="0"/>
              <a:t>424. Meža objektā aizliegts:</a:t>
            </a:r>
          </a:p>
          <a:p>
            <a:r>
              <a:rPr lang="lv-LV" sz="2800" dirty="0" smtClean="0"/>
              <a:t>424.3. dedzināt ciršanas atliekas vai kurināt ugunskuru:</a:t>
            </a:r>
          </a:p>
          <a:p>
            <a:r>
              <a:rPr lang="lv-LV" sz="2800" dirty="0" smtClean="0"/>
              <a:t>424.3.1. tuvāk par 2 m no augošiem kokiem;</a:t>
            </a:r>
          </a:p>
          <a:p>
            <a:r>
              <a:rPr lang="lv-LV" sz="2800" dirty="0" smtClean="0"/>
              <a:t>424.3.2. vietās, kur augsnes kūdras slānis ir biezāks par 0,15 m, izņemot gadījumu, ja dedzināšana notiek laika posmā no 1. novembra līdz 1. martam;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381000"/>
            <a:ext cx="9144000" cy="6477000"/>
          </a:xfrm>
        </p:spPr>
        <p:txBody>
          <a:bodyPr/>
          <a:lstStyle/>
          <a:p>
            <a:r>
              <a:rPr lang="lv-LV" sz="2800" b="1" dirty="0" smtClean="0"/>
              <a:t>10.pants. </a:t>
            </a:r>
            <a:r>
              <a:rPr lang="lv-LV" sz="2800" b="1" dirty="0" smtClean="0">
                <a:hlinkClick r:id="rId2"/>
              </a:rPr>
              <a:t>Par ugunsdrošību</a:t>
            </a:r>
            <a:r>
              <a:rPr lang="lv-LV" sz="2800" b="1" dirty="0" smtClean="0"/>
              <a:t> objektā atbildīgo personu pienākumi</a:t>
            </a:r>
            <a:endParaRPr lang="lv-LV" sz="2800" dirty="0" smtClean="0"/>
          </a:p>
          <a:p>
            <a:r>
              <a:rPr lang="lv-LV" sz="2800" dirty="0" smtClean="0"/>
              <a:t>Ēkas, būves, to daļu vai zemesgabala īpašniekam (valdītājam), pārvaldniekam, nomniekam vai citam lietotājam, kas saskaņā ar līgumu ir atbildīgs par ugunsdrošību objektā, ir šādi pienākumi:</a:t>
            </a:r>
          </a:p>
          <a:p>
            <a:r>
              <a:rPr lang="lv-LV" sz="2800" dirty="0" smtClean="0"/>
              <a:t>1) nodrošināt normatīvajos aktos noteikto ugunsdrošības prasību ievērošanu;</a:t>
            </a:r>
          </a:p>
          <a:p>
            <a:r>
              <a:rPr lang="lv-LV" sz="2800" dirty="0" smtClean="0"/>
              <a:t>2) nodrošināt iespēju veikt valsts ugunsdrošības uzraudzību;</a:t>
            </a:r>
          </a:p>
          <a:p>
            <a:pPr algn="just" eaLnBrk="1" hangingPunct="1">
              <a:buNone/>
              <a:defRPr/>
            </a:pPr>
            <a:endParaRPr lang="lv-LV" dirty="0" smtClean="0">
              <a:latin typeface="Times New Roman" pitchFamily="18" charset="0"/>
            </a:endParaRPr>
          </a:p>
          <a:p>
            <a:pPr algn="just" eaLnBrk="1" hangingPunct="1">
              <a:buNone/>
              <a:defRP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8"/>
          <p:cNvSpPr>
            <a:spLocks noGrp="1" noChangeArrowheads="1"/>
          </p:cNvSpPr>
          <p:nvPr>
            <p:ph type="sldNum" sz="quarter" idx="12"/>
          </p:nvPr>
        </p:nvSpPr>
        <p:spPr>
          <a:noFill/>
        </p:spPr>
        <p:txBody>
          <a:bodyPr/>
          <a:lstStyle/>
          <a:p>
            <a:fld id="{9F623A37-DCB8-47B3-89BA-6CA11C700C00}" type="slidenum">
              <a:rPr lang="en-US" altLang="lv-LV" smtClean="0"/>
              <a:pPr/>
              <a:t>40</a:t>
            </a:fld>
            <a:endParaRPr lang="en-US" altLang="lv-LV" smtClean="0"/>
          </a:p>
        </p:txBody>
      </p:sp>
      <p:sp>
        <p:nvSpPr>
          <p:cNvPr id="103426" name="Rectangle 2"/>
          <p:cNvSpPr>
            <a:spLocks noGrp="1" noChangeArrowheads="1"/>
          </p:cNvSpPr>
          <p:nvPr>
            <p:ph type="ctrTitle"/>
          </p:nvPr>
        </p:nvSpPr>
        <p:spPr>
          <a:xfrm>
            <a:off x="0" y="1752600"/>
            <a:ext cx="9144000" cy="1752600"/>
          </a:xfrm>
        </p:spPr>
        <p:txBody>
          <a:bodyPr lIns="92075" tIns="46038" rIns="92075" bIns="46038" anchor="b"/>
          <a:lstStyle/>
          <a:p>
            <a:pPr algn="ctr" eaLnBrk="1" hangingPunct="1">
              <a:defRPr/>
            </a:pPr>
            <a:r>
              <a:rPr lang="lv-LV" sz="4000" b="1" dirty="0" smtClean="0">
                <a:solidFill>
                  <a:schemeClr val="tx1"/>
                </a:solidFill>
                <a:effectLst>
                  <a:outerShdw blurRad="38100" dist="38100" dir="2700000" algn="tl">
                    <a:srgbClr val="C0C0C0"/>
                  </a:outerShdw>
                </a:effectLst>
                <a:latin typeface="Times New Roman" pitchFamily="18" charset="0"/>
              </a:rPr>
              <a:t>Ugunsdrošības pārbaude paredzamās nometnes vietā un piemērojamā </a:t>
            </a:r>
            <a:br>
              <a:rPr lang="lv-LV" sz="4000" b="1" dirty="0" smtClean="0">
                <a:solidFill>
                  <a:schemeClr val="tx1"/>
                </a:solidFill>
                <a:effectLst>
                  <a:outerShdw blurRad="38100" dist="38100" dir="2700000" algn="tl">
                    <a:srgbClr val="C0C0C0"/>
                  </a:outerShdw>
                </a:effectLst>
                <a:latin typeface="Times New Roman" pitchFamily="18" charset="0"/>
              </a:rPr>
            </a:br>
            <a:r>
              <a:rPr lang="lv-LV" sz="4000" b="1" dirty="0" smtClean="0">
                <a:solidFill>
                  <a:schemeClr val="tx1"/>
                </a:solidFill>
                <a:effectLst>
                  <a:outerShdw blurRad="38100" dist="38100" dir="2700000" algn="tl">
                    <a:srgbClr val="C0C0C0"/>
                  </a:outerShdw>
                </a:effectLst>
                <a:latin typeface="Times New Roman" pitchFamily="18" charset="0"/>
              </a:rPr>
              <a:t>administratīvā prakse</a:t>
            </a:r>
            <a:endParaRPr lang="en-US" sz="40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ipe(left)">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EC54A01C-20F1-4456-BB3A-0040B4219B04}" type="slidenum">
              <a:rPr lang="en-US" altLang="lv-LV" smtClean="0"/>
              <a:pPr/>
              <a:t>41</a:t>
            </a:fld>
            <a:endParaRPr lang="en-US" altLang="lv-LV" smtClean="0"/>
          </a:p>
        </p:txBody>
      </p:sp>
      <p:sp>
        <p:nvSpPr>
          <p:cNvPr id="40962" name="Rectangle 2"/>
          <p:cNvSpPr>
            <a:spLocks noGrp="1" noChangeArrowheads="1"/>
          </p:cNvSpPr>
          <p:nvPr>
            <p:ph type="title"/>
          </p:nvPr>
        </p:nvSpPr>
        <p:spPr>
          <a:xfrm>
            <a:off x="685800" y="-76200"/>
            <a:ext cx="7772400" cy="17526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Paredzamās nometnes vietas ugunsdrošības pārbaude</a:t>
            </a:r>
            <a:endParaRPr lang="en-US" sz="3600" b="1" smtClean="0">
              <a:effectLst>
                <a:outerShdw blurRad="38100" dist="38100" dir="2700000" algn="tl">
                  <a:srgbClr val="C0C0C0"/>
                </a:outerShdw>
              </a:effectLst>
              <a:latin typeface="Times New Roman" pitchFamily="18" charset="0"/>
            </a:endParaRPr>
          </a:p>
        </p:txBody>
      </p:sp>
      <p:sp>
        <p:nvSpPr>
          <p:cNvPr id="40963" name="Rectangle 3"/>
          <p:cNvSpPr>
            <a:spLocks noGrp="1" noChangeArrowheads="1"/>
          </p:cNvSpPr>
          <p:nvPr>
            <p:ph type="body" idx="1"/>
          </p:nvPr>
        </p:nvSpPr>
        <p:spPr>
          <a:xfrm>
            <a:off x="0" y="1447800"/>
            <a:ext cx="9067800" cy="4648200"/>
          </a:xfrm>
        </p:spPr>
        <p:txBody>
          <a:bodyPr/>
          <a:lstStyle/>
          <a:p>
            <a:pPr eaLnBrk="1" hangingPunct="1">
              <a:defRPr/>
            </a:pPr>
            <a:r>
              <a:rPr lang="lv-LV" sz="2700" dirty="0" smtClean="0">
                <a:latin typeface="Times New Roman" pitchFamily="18" charset="0"/>
              </a:rPr>
              <a:t>VUGD teritoriālā struktūrvienības Valsts ugunsdrošības uzraudzības amatpersona veic paredzamās nometnes vietas ugunsdrošības pārbaudi.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pozitīvs</a:t>
            </a:r>
            <a:r>
              <a:rPr lang="lv-LV" sz="2700" dirty="0" smtClean="0">
                <a:latin typeface="Times New Roman" pitchFamily="18" charset="0"/>
              </a:rPr>
              <a:t> Atzinums par atbilstību ugunsdrošības prasībām, ja nometnes vietā nav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negatīvs</a:t>
            </a:r>
            <a:r>
              <a:rPr lang="lv-LV" sz="2700" dirty="0" smtClean="0">
                <a:latin typeface="Times New Roman" pitchFamily="18" charset="0"/>
              </a:rPr>
              <a:t> Atzinums par atbilstību ugunsdrošības prasībām, ja nometnes vietā ir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 un par tiem tiek sastādīts Pārbaudes akts.</a:t>
            </a:r>
          </a:p>
          <a:p>
            <a:pPr eaLnBrk="1" hangingPunct="1">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824B2B8D-37EE-4ACF-A6B6-DBF7D1620CD3}" type="slidenum">
              <a:rPr lang="en-US" altLang="lv-LV" smtClean="0"/>
              <a:pPr/>
              <a:t>42</a:t>
            </a:fld>
            <a:endParaRPr lang="en-US" altLang="lv-LV" smtClean="0"/>
          </a:p>
        </p:txBody>
      </p:sp>
      <p:sp>
        <p:nvSpPr>
          <p:cNvPr id="110594" name="Rectangle 2"/>
          <p:cNvSpPr>
            <a:spLocks noGrp="1" noChangeArrowheads="1"/>
          </p:cNvSpPr>
          <p:nvPr>
            <p:ph type="title"/>
          </p:nvPr>
        </p:nvSpPr>
        <p:spPr>
          <a:xfrm>
            <a:off x="457200" y="196850"/>
            <a:ext cx="8229600" cy="946150"/>
          </a:xfrm>
        </p:spPr>
        <p:txBody>
          <a:bodyPr/>
          <a:lstStyle/>
          <a:p>
            <a:pPr algn="ctr" eaLnBrk="1" hangingPunct="1">
              <a:defRPr/>
            </a:pPr>
            <a:r>
              <a:rPr lang="lv-LV" sz="3600" b="1" dirty="0" smtClean="0"/>
              <a:t>Ugunsdrošības un ugunsdzēsības likums</a:t>
            </a:r>
            <a:endParaRPr lang="lv-LV" sz="3600" b="1" dirty="0" smtClean="0">
              <a:effectLst>
                <a:outerShdw blurRad="38100" dist="38100" dir="2700000" algn="tl">
                  <a:srgbClr val="C0C0C0"/>
                </a:outerShdw>
              </a:effectLst>
              <a:latin typeface="Times New Roman" pitchFamily="18" charset="0"/>
            </a:endParaRPr>
          </a:p>
        </p:txBody>
      </p:sp>
      <p:sp>
        <p:nvSpPr>
          <p:cNvPr id="110595" name="Rectangle 3"/>
          <p:cNvSpPr>
            <a:spLocks noGrp="1" noChangeArrowheads="1"/>
          </p:cNvSpPr>
          <p:nvPr>
            <p:ph type="body" idx="1"/>
          </p:nvPr>
        </p:nvSpPr>
        <p:spPr>
          <a:xfrm>
            <a:off x="457200" y="1196975"/>
            <a:ext cx="8686800" cy="5356225"/>
          </a:xfrm>
        </p:spPr>
        <p:txBody>
          <a:bodyPr/>
          <a:lstStyle/>
          <a:p>
            <a:pPr marL="0" indent="0" algn="ctr" eaLnBrk="1" hangingPunct="1">
              <a:lnSpc>
                <a:spcPct val="80000"/>
              </a:lnSpc>
              <a:buNone/>
              <a:defRPr/>
            </a:pPr>
            <a:r>
              <a:rPr lang="lv-LV" sz="2800" dirty="0" smtClean="0"/>
              <a:t> </a:t>
            </a:r>
            <a:r>
              <a:rPr lang="lv-LV" sz="2800" b="1" dirty="0" smtClean="0"/>
              <a:t>Viena naudas soda vienība ir 5 </a:t>
            </a:r>
            <a:r>
              <a:rPr lang="lv-LV" sz="2800" b="1" i="1" dirty="0" err="1" smtClean="0"/>
              <a:t>euro</a:t>
            </a:r>
            <a:endParaRPr lang="lv-LV" sz="2800" b="1" i="1" dirty="0" smtClean="0"/>
          </a:p>
          <a:p>
            <a:r>
              <a:rPr lang="lv-LV" sz="2800" b="1" dirty="0" smtClean="0"/>
              <a:t>55. pants. Ugunsdrošības prasību neievērošana</a:t>
            </a:r>
            <a:endParaRPr lang="lv-LV" sz="2800" dirty="0" smtClean="0"/>
          </a:p>
          <a:p>
            <a:r>
              <a:rPr lang="lv-LV" sz="2800" dirty="0" smtClean="0"/>
              <a:t>(1) Par normatīvajos aktos noteikto ugunsdrošības prasību neievērošanu piemēro brīdinājumu vai naudas sodu fiziskajai personai no sešām līdz piecdesmit sešām naudas soda vienībām, bet juridiskajai personai — no piecdesmit sešām līdz divsimt astoņdesmit naudas soda vienībām.</a:t>
            </a:r>
          </a:p>
          <a:p>
            <a:pPr marL="0" indent="0" algn="ctr" eaLnBrk="1" hangingPunct="1">
              <a:lnSpc>
                <a:spcPct val="80000"/>
              </a:lnSpc>
              <a:buNone/>
              <a:defRPr/>
            </a:pPr>
            <a:endParaRPr lang="lv-LV" sz="27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lstStyle/>
          <a:p>
            <a:r>
              <a:rPr lang="lv-LV" sz="2800" dirty="0" smtClean="0"/>
              <a:t>(2) Par normatīvajos aktos noteikto ugunsdrošības prasību neievērošanu, ja tās rezultātā izcēlies ugunsgrēks, piemēro naudas sodu fiziskajai personai no divdesmit astoņām līdz astoņdesmit sešām naudas soda vienībām, bet juridiskajai personai — no divsimt astoņdesmit līdz astoņsimt sešdesmit naudas soda vienībām.</a:t>
            </a:r>
          </a:p>
          <a:p>
            <a:r>
              <a:rPr lang="lv-LV" sz="2800" dirty="0" smtClean="0"/>
              <a:t>(3) Par kūlas dedzināšanu piemēro naudas sodu fiziskajai personai no piecdesmit sešām līdz simt četrdesmit naudas soda vienībām.</a:t>
            </a:r>
          </a:p>
          <a:p>
            <a:pPr eaLnBrk="1" hangingPunct="1">
              <a:buNone/>
              <a:defRPr/>
            </a:pPr>
            <a:endParaRPr lang="lv-LV" dirty="0" smtClean="0"/>
          </a:p>
        </p:txBody>
      </p:sp>
      <p:sp>
        <p:nvSpPr>
          <p:cNvPr id="21507" name="Slide Number Placeholder 3"/>
          <p:cNvSpPr>
            <a:spLocks noGrp="1"/>
          </p:cNvSpPr>
          <p:nvPr>
            <p:ph type="sldNum" sz="quarter" idx="11"/>
          </p:nvPr>
        </p:nvSpPr>
        <p:spPr>
          <a:noFill/>
        </p:spPr>
        <p:txBody>
          <a:bodyPr/>
          <a:lstStyle/>
          <a:p>
            <a:fld id="{B48616C8-5872-430F-893F-B6F672456B2B}" type="slidenum">
              <a:rPr lang="en-US" altLang="lv-LV" smtClean="0"/>
              <a:pPr/>
              <a:t>43</a:t>
            </a:fld>
            <a:endParaRPr lang="en-US" altLang="lv-LV"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8"/>
          <p:cNvSpPr>
            <a:spLocks noGrp="1" noChangeArrowheads="1"/>
          </p:cNvSpPr>
          <p:nvPr>
            <p:ph type="sldNum" sz="quarter" idx="12"/>
          </p:nvPr>
        </p:nvSpPr>
        <p:spPr>
          <a:noFill/>
        </p:spPr>
        <p:txBody>
          <a:bodyPr/>
          <a:lstStyle/>
          <a:p>
            <a:fld id="{F4120997-2FE1-4387-AB4B-254BB97EF943}" type="slidenum">
              <a:rPr lang="en-US" altLang="lv-LV" smtClean="0"/>
              <a:pPr/>
              <a:t>44</a:t>
            </a:fld>
            <a:endParaRPr lang="en-US" altLang="lv-LV" smtClean="0"/>
          </a:p>
        </p:txBody>
      </p:sp>
      <p:sp>
        <p:nvSpPr>
          <p:cNvPr id="111618" name="Rectangle 2"/>
          <p:cNvSpPr>
            <a:spLocks noGrp="1" noChangeArrowheads="1"/>
          </p:cNvSpPr>
          <p:nvPr>
            <p:ph type="ctrTitle"/>
          </p:nvPr>
        </p:nvSpPr>
        <p:spPr>
          <a:xfrm>
            <a:off x="0" y="2286000"/>
            <a:ext cx="9144000" cy="1752600"/>
          </a:xfrm>
        </p:spPr>
        <p:txBody>
          <a:bodyPr lIns="92075" tIns="46038" rIns="92075" bIns="46038" anchor="b"/>
          <a:lstStyle/>
          <a:p>
            <a:pPr algn="ctr" eaLnBrk="1" hangingPunct="1">
              <a:defRPr/>
            </a:pPr>
            <a:r>
              <a:rPr lang="lv-LV" sz="5400" b="1" dirty="0" smtClean="0">
                <a:solidFill>
                  <a:schemeClr val="tx1"/>
                </a:solidFill>
                <a:effectLst>
                  <a:outerShdw blurRad="38100" dist="38100" dir="2700000" algn="tl">
                    <a:srgbClr val="C0C0C0"/>
                  </a:outerShdw>
                </a:effectLst>
                <a:latin typeface="Times New Roman" pitchFamily="18" charset="0"/>
              </a:rPr>
              <a:t>Ugunsdzēsības aparāti</a:t>
            </a:r>
            <a:endParaRPr lang="en-US" sz="54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ipe(left)">
                                      <p:cBhvr>
                                        <p:cTn id="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E5569CA1-A1C9-4917-863A-8F5C0D50ECBD}" type="slidenum">
              <a:rPr lang="en-US" altLang="lv-LV" smtClean="0"/>
              <a:pPr/>
              <a:t>45</a:t>
            </a:fld>
            <a:endParaRPr lang="en-US" altLang="lv-LV" smtClean="0"/>
          </a:p>
        </p:txBody>
      </p:sp>
      <p:sp>
        <p:nvSpPr>
          <p:cNvPr id="44034" name="Rectangle 2"/>
          <p:cNvSpPr>
            <a:spLocks noGrp="1" noChangeArrowheads="1"/>
          </p:cNvSpPr>
          <p:nvPr>
            <p:ph type="title"/>
          </p:nvPr>
        </p:nvSpPr>
        <p:spPr>
          <a:xfrm>
            <a:off x="533400" y="228600"/>
            <a:ext cx="8305800" cy="762000"/>
          </a:xfrm>
        </p:spPr>
        <p:txBody>
          <a:bodyPr/>
          <a:lstStyle/>
          <a:p>
            <a:pPr algn="ctr" eaLnBrk="1" hangingPunct="1">
              <a:defRPr/>
            </a:pPr>
            <a:r>
              <a:rPr lang="en-US" sz="3600" b="1" dirty="0" err="1" smtClean="0">
                <a:effectLst>
                  <a:outerShdw blurRad="38100" dist="38100" dir="2700000" algn="tl">
                    <a:srgbClr val="C0C0C0"/>
                  </a:outerShdw>
                </a:effectLst>
                <a:latin typeface="Times New Roman" pitchFamily="18" charset="0"/>
              </a:rPr>
              <a:t>Ugunsdzēsības</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aparātu</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izvietojums</a:t>
            </a:r>
            <a:endParaRPr lang="en-US" sz="3600" b="1" dirty="0" smtClean="0">
              <a:effectLst>
                <a:outerShdw blurRad="38100" dist="38100" dir="2700000" algn="tl">
                  <a:srgbClr val="C0C0C0"/>
                </a:outerShdw>
              </a:effectLst>
              <a:latin typeface="Times New Roman" pitchFamily="18" charset="0"/>
            </a:endParaRPr>
          </a:p>
        </p:txBody>
      </p:sp>
      <p:sp>
        <p:nvSpPr>
          <p:cNvPr id="23556" name="Rectangle 3"/>
          <p:cNvSpPr>
            <a:spLocks noGrp="1" noChangeArrowheads="1"/>
          </p:cNvSpPr>
          <p:nvPr>
            <p:ph type="body" idx="1"/>
          </p:nvPr>
        </p:nvSpPr>
        <p:spPr>
          <a:xfrm>
            <a:off x="0" y="990600"/>
            <a:ext cx="8534400" cy="4953000"/>
          </a:xfrm>
        </p:spPr>
        <p:txBody>
          <a:bodyPr/>
          <a:lstStyle/>
          <a:p>
            <a:pPr algn="just" eaLnBrk="1" hangingPunct="1">
              <a:spcBef>
                <a:spcPts val="500"/>
              </a:spcBef>
              <a:spcAft>
                <a:spcPts val="500"/>
              </a:spcAft>
              <a:buFont typeface="Symbol" pitchFamily="18" charset="2"/>
              <a:buChar char="·"/>
            </a:pPr>
            <a:r>
              <a:rPr lang="lv-LV" altLang="lv-LV" sz="2800" dirty="0" smtClean="0"/>
              <a:t>Ja telpās atrodas elektroiekārtas zem sprieguma, tad telpās vismaz 50% esošo ugunsdzēsības aparātu jābūt piemērotiem elektroiekārtu dzēšanai. (1000V).</a:t>
            </a:r>
          </a:p>
          <a:p>
            <a:r>
              <a:rPr lang="lv-LV" sz="2800" dirty="0" smtClean="0"/>
              <a:t>262. Maksimālais attālums no jebkuras vietas telpā līdz ugunsdzēsības aparāta atrašanās vietai:</a:t>
            </a:r>
          </a:p>
          <a:p>
            <a:r>
              <a:rPr lang="lv-LV" sz="2800" dirty="0" smtClean="0"/>
              <a:t>262.1. saimnieciskās darbības objektā nedrīkst pārsniegt 20 m; (+ 20 m , ja ir UG krāni)</a:t>
            </a:r>
          </a:p>
          <a:p>
            <a:endParaRPr lang="lv-LV" sz="2800" dirty="0" smtClean="0"/>
          </a:p>
          <a:p>
            <a:pPr eaLnBrk="1" hangingPunct="1">
              <a:lnSpc>
                <a:spcPct val="80000"/>
              </a:lnSpc>
              <a:spcBef>
                <a:spcPts val="500"/>
              </a:spcBef>
              <a:spcAft>
                <a:spcPts val="500"/>
              </a:spcAft>
              <a:buFont typeface="Symbol" pitchFamily="18" charset="2"/>
              <a:buChar char="·"/>
            </a:pPr>
            <a:r>
              <a:rPr lang="lv-LV" altLang="lv-LV" sz="2800" dirty="0" smtClean="0"/>
              <a:t>Nepārtrauktas darbības laiks (pulvera aparātiem):    </a:t>
            </a:r>
          </a:p>
          <a:p>
            <a:pPr eaLnBrk="1" hangingPunct="1">
              <a:lnSpc>
                <a:spcPct val="80000"/>
              </a:lnSpc>
              <a:spcBef>
                <a:spcPts val="500"/>
              </a:spcBef>
              <a:spcAft>
                <a:spcPts val="500"/>
              </a:spcAft>
              <a:buFont typeface="Symbol" pitchFamily="18" charset="2"/>
              <a:buNone/>
            </a:pPr>
            <a:r>
              <a:rPr lang="lv-LV" altLang="lv-LV" sz="2800" dirty="0" smtClean="0"/>
              <a:t>     </a:t>
            </a:r>
            <a:r>
              <a:rPr lang="en-US" altLang="lv-LV" sz="2800" dirty="0" smtClean="0"/>
              <a:t>±</a:t>
            </a:r>
            <a:r>
              <a:rPr lang="lv-LV" altLang="lv-LV" sz="2800" dirty="0" smtClean="0"/>
              <a:t>  1kg-6s; 2kg-8s; 4kg-10s; 6kg-12s.</a:t>
            </a:r>
            <a:endParaRPr lang="en-US" altLang="lv-LV" sz="2800" dirty="0" smtClean="0"/>
          </a:p>
          <a:p>
            <a:pPr algn="just" eaLnBrk="1" hangingPunct="1">
              <a:spcBef>
                <a:spcPts val="500"/>
              </a:spcBef>
              <a:spcAft>
                <a:spcPts val="500"/>
              </a:spcAft>
              <a:buFont typeface="Symbol" pitchFamily="18" charset="2"/>
              <a:buChar char="·"/>
            </a:pPr>
            <a:endParaRPr lang="lv-LV" altLang="lv-LV" sz="2700" dirty="0" smtClean="0">
              <a:latin typeface="Times New Roman" pitchFamily="18" charset="0"/>
            </a:endParaRPr>
          </a:p>
          <a:p>
            <a:pPr algn="just" eaLnBrk="1" hangingPunct="1">
              <a:spcBef>
                <a:spcPts val="500"/>
              </a:spcBef>
              <a:spcAft>
                <a:spcPts val="500"/>
              </a:spcAft>
              <a:buFont typeface="Symbol" pitchFamily="18" charset="2"/>
              <a:buChar char="·"/>
            </a:pPr>
            <a:endParaRPr lang="en-US" altLang="lv-LV"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46</a:t>
            </a:fld>
            <a:endParaRPr lang="en-US"/>
          </a:p>
        </p:txBody>
      </p:sp>
      <p:pic>
        <p:nvPicPr>
          <p:cNvPr id="5" name="Satura vietturis 4" descr="Ugunsdzēsības aparāts– PA-4 (4kg 27A/144BC)"/>
          <p:cNvPicPr>
            <a:picLocks noGrp="1"/>
          </p:cNvPicPr>
          <p:nvPr>
            <p:ph idx="1"/>
          </p:nvPr>
        </p:nvPicPr>
        <p:blipFill>
          <a:blip r:embed="rId2" cstate="print"/>
          <a:srcRect/>
          <a:stretch>
            <a:fillRect/>
          </a:stretch>
        </p:blipFill>
        <p:spPr bwMode="auto">
          <a:xfrm>
            <a:off x="0" y="304800"/>
            <a:ext cx="9144000" cy="7086600"/>
          </a:xfrm>
          <a:prstGeom prst="rect">
            <a:avLst/>
          </a:prstGeom>
          <a:noFill/>
          <a:ln w="9525">
            <a:noFill/>
            <a:miter lim="800000"/>
            <a:headEnd/>
            <a:tailEnd/>
          </a:ln>
        </p:spPr>
      </p:pic>
      <p:pic>
        <p:nvPicPr>
          <p:cNvPr id="16388" name="Picture 4" descr="https://www.likumi.lv/wwwraksti/2020/181/BILDES/N_585/IMAGE018.PNG"/>
          <p:cNvPicPr>
            <a:picLocks noChangeAspect="1" noChangeArrowheads="1"/>
          </p:cNvPicPr>
          <p:nvPr/>
        </p:nvPicPr>
        <p:blipFill>
          <a:blip r:embed="rId3" cstate="print"/>
          <a:srcRect/>
          <a:stretch>
            <a:fillRect/>
          </a:stretch>
        </p:blipFill>
        <p:spPr bwMode="auto">
          <a:xfrm>
            <a:off x="7315200" y="1219200"/>
            <a:ext cx="1295400" cy="1295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609600"/>
            <a:ext cx="9144000" cy="5791200"/>
          </a:xfrm>
        </p:spPr>
        <p:txBody>
          <a:bodyPr/>
          <a:lstStyle/>
          <a:p>
            <a:r>
              <a:rPr lang="lv-LV" altLang="lv-LV" sz="4000" b="1" dirty="0" smtClean="0">
                <a:latin typeface="Times New Roman" pitchFamily="18" charset="0"/>
              </a:rPr>
              <a:t>Civilās aizsardzības un katastrofas pārvaldīšanas likums</a:t>
            </a:r>
            <a:r>
              <a:rPr lang="lv-LV" altLang="lv-LV" sz="2800" dirty="0" smtClean="0">
                <a:latin typeface="Times New Roman" pitchFamily="18" charset="0"/>
              </a:rPr>
              <a:t/>
            </a:r>
            <a:br>
              <a:rPr lang="lv-LV" altLang="lv-LV" sz="2800" dirty="0" smtClean="0">
                <a:latin typeface="Times New Roman" pitchFamily="18" charset="0"/>
              </a:rPr>
            </a:br>
            <a:endParaRPr lang="lv-LV" altLang="lv-LV" sz="2800" dirty="0" smtClean="0">
              <a:latin typeface="Times New Roman" pitchFamily="18" charset="0"/>
            </a:endParaRPr>
          </a:p>
          <a:p>
            <a:endParaRPr lang="lv-LV" altLang="lv-LV" sz="2800" dirty="0" smtClean="0">
              <a:latin typeface="Times New Roman" pitchFamily="18" charset="0"/>
            </a:endParaRPr>
          </a:p>
          <a:p>
            <a:r>
              <a:rPr lang="lv-LV" sz="2800" dirty="0" smtClean="0"/>
              <a:t>Likuma mērķis ir noteikt civilās aizsardzības sistēmas un katastrofas pārvaldīšanas subjektu kompetenci, lai pēc iespējas pilnīgāk nodrošinātu cilvēku, vides un īpašuma drošību un aizsardzību katastrofas vai katastrofas draudu gadījumā.</a:t>
            </a:r>
          </a:p>
          <a:p>
            <a:endParaRPr lang="lv-LV" altLang="lv-LV" sz="2800" dirty="0" smtClean="0">
              <a:latin typeface="Times New Roman" pitchFamily="18" charset="0"/>
            </a:endParaRP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1295400"/>
            <a:ext cx="8229600" cy="5181600"/>
          </a:xfrm>
        </p:spPr>
        <p:txBody>
          <a:bodyPr/>
          <a:lstStyle/>
          <a:p>
            <a:pPr>
              <a:buNone/>
            </a:pPr>
            <a:r>
              <a:rPr lang="lv-LV" b="1" dirty="0" smtClean="0"/>
              <a:t>12.pants. Juridisko un fizisko personu pienākumi un tiesības</a:t>
            </a:r>
            <a:endParaRPr lang="lv-LV" dirty="0" smtClean="0"/>
          </a:p>
          <a:p>
            <a:r>
              <a:rPr lang="lv-LV" sz="2800" dirty="0" smtClean="0"/>
              <a:t>(1) Juridisko un fizisko personu pienākumi civilās aizsardzības jomā ir šādi:</a:t>
            </a:r>
          </a:p>
          <a:p>
            <a:r>
              <a:rPr lang="lv-LV" sz="2800" dirty="0" smtClean="0"/>
              <a:t>1) atbilstoši šim likumam un citiem normatīvajiem aktiem nodrošināt savā īpašumā vai tiesiskajā valdījumā esoša īpašuma uzturēšanu un ekspluatēšanu tā, lai neradītu kaitējumu cilvēku, vides un īpašuma drošībai;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304800"/>
            <a:ext cx="9144000" cy="5562600"/>
          </a:xfrm>
        </p:spPr>
        <p:txBody>
          <a:bodyPr/>
          <a:lstStyle/>
          <a:p>
            <a:r>
              <a:rPr lang="lv-LV" dirty="0" smtClean="0"/>
              <a:t>2) </a:t>
            </a:r>
            <a:r>
              <a:rPr lang="lv-LV" sz="2800" u="sng" dirty="0" smtClean="0"/>
              <a:t>nekavējoties ziņot attiecīgajām valsts vai pašvaldību institūcijām par katastrofu vai katastrofas draudiem;</a:t>
            </a:r>
          </a:p>
          <a:p>
            <a:r>
              <a:rPr lang="lv-LV" sz="2800" dirty="0" smtClean="0"/>
              <a:t>3) katastrofas vai katastrofas draudu gadījumā rīkoties saskaņā ar atbildīgo valsts vai pašvaldību institūciju sniegto informāciju un šo institūciju amatpersonu norādījumiem;</a:t>
            </a:r>
          </a:p>
          <a:p>
            <a:r>
              <a:rPr lang="lv-LV" sz="2800" dirty="0" smtClean="0"/>
              <a:t>4) nodrošināt valsts civilās aizsardzības plānā un sadarbības teritoriju civilās aizsardzības plānos juridiskajai personai noteikto pasākumu precīzu un savlaicīgu izpildi.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609600"/>
            <a:ext cx="8229600" cy="5257800"/>
          </a:xfrm>
        </p:spPr>
        <p:txBody>
          <a:bodyPr/>
          <a:lstStyle/>
          <a:p>
            <a:r>
              <a:rPr lang="lv-LV" sz="2800" dirty="0" smtClean="0"/>
              <a:t>3) sniegt ar ugunsdrošības jautājumiem saistīto informāciju, ja amatpersona ar speciālo dienesta pakāpi to pieprasa;</a:t>
            </a:r>
          </a:p>
          <a:p>
            <a:r>
              <a:rPr lang="lv-LV" sz="2800" dirty="0" smtClean="0"/>
              <a:t>4) veikt ugunsaizsardzības sistēmu darbspējas pārbaudi, ja amatpersona ar speciālo dienesta pakāpi to pieprasa;</a:t>
            </a:r>
          </a:p>
          <a:p>
            <a:r>
              <a:rPr lang="lv-LV" sz="2800" dirty="0" smtClean="0"/>
              <a:t>5) ugunsgrēka gadījumā pildīt ugunsdrošības, ugunsdzēsības un glābšanas dienestu amatpersonu norādījumus.</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r>
              <a:rPr lang="lv-LV" altLang="lv-LV" b="1" dirty="0" smtClean="0">
                <a:latin typeface="Times New Roman" pitchFamily="18" charset="0"/>
              </a:rPr>
              <a:t>13.pants. Objekts, tā īpašnieka vai tiesiskā valdītāja pienākumi un tiesības</a:t>
            </a:r>
          </a:p>
          <a:p>
            <a:r>
              <a:rPr lang="lv-LV" altLang="lv-LV" sz="2800" dirty="0" smtClean="0">
                <a:latin typeface="Times New Roman" pitchFamily="18" charset="0"/>
              </a:rPr>
              <a:t>Objekta īpašnieks vai tiesiskais valdītājs, lai izpildītu šā panta otrās un trešās daļas prasības, nodrošina:</a:t>
            </a:r>
          </a:p>
          <a:p>
            <a:r>
              <a:rPr lang="lv-LV" altLang="lv-LV" sz="2800" u="sng" dirty="0" smtClean="0">
                <a:latin typeface="Times New Roman" pitchFamily="18" charset="0"/>
              </a:rPr>
              <a:t>1) objekta plānojuma shēmas izstrādāšanu, tajā norādot ēku, telpu un inženierbūvju izvietojumu, elektroapgādes, ūdensapgādes, gāzes vai degvielas apgādes atslēguma punktus, bīstamo iekārtu atrašanās vietas;</a:t>
            </a:r>
          </a:p>
          <a:p>
            <a:r>
              <a:rPr lang="lv-LV" altLang="lv-LV" sz="2800" u="sng" dirty="0" smtClean="0">
                <a:latin typeface="Times New Roman" pitchFamily="18" charset="0"/>
              </a:rPr>
              <a:t>2) objekta iekšējo reglamentējošo dokumentu izstrādāšanu; </a:t>
            </a:r>
            <a:r>
              <a:rPr lang="lv-LV" altLang="lv-LV" sz="2800" i="1" u="sng" dirty="0" smtClean="0">
                <a:latin typeface="Times New Roman" pitchFamily="18" charset="0"/>
              </a:rPr>
              <a:t>(Objekta ugunsdrošības instrukcija,…)</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Civilās aizsardzības plāns</a:t>
            </a:r>
            <a:endParaRPr lang="lv-LV" dirty="0"/>
          </a:p>
        </p:txBody>
      </p:sp>
      <p:sp>
        <p:nvSpPr>
          <p:cNvPr id="3" name="Satura vietturis 2"/>
          <p:cNvSpPr>
            <a:spLocks noGrp="1"/>
          </p:cNvSpPr>
          <p:nvPr>
            <p:ph idx="1"/>
          </p:nvPr>
        </p:nvSpPr>
        <p:spPr>
          <a:xfrm>
            <a:off x="457200" y="1981200"/>
            <a:ext cx="8229600" cy="4495800"/>
          </a:xfrm>
        </p:spPr>
        <p:txBody>
          <a:bodyPr/>
          <a:lstStyle/>
          <a:p>
            <a:r>
              <a:rPr lang="lv-LV" dirty="0" smtClean="0"/>
              <a:t>Valsts civilās aizsardzības plāns</a:t>
            </a:r>
          </a:p>
          <a:p>
            <a:r>
              <a:rPr lang="lv-LV" dirty="0" smtClean="0"/>
              <a:t>Pašvaldības vai sadarbības teritorijas civilās aizsardzības plāns </a:t>
            </a:r>
          </a:p>
          <a:p>
            <a:r>
              <a:rPr lang="lv-LV" dirty="0" smtClean="0"/>
              <a:t>Paaugstinātas bīstamības objekta civilās aizsardzības plāns </a:t>
            </a:r>
          </a:p>
          <a:p>
            <a:r>
              <a:rPr lang="lv-LV" dirty="0" smtClean="0"/>
              <a:t>Objekta civilās aizsardzības plāns (kritiskās infrastruktūra un tajā var atrasties vairāk par 100 cilvēkiem)</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p:spPr>
        <p:txBody>
          <a:bodyPr/>
          <a:lstStyle/>
          <a:p>
            <a:fld id="{13234A09-538D-4153-AD5E-874068311A12}" type="slidenum">
              <a:rPr lang="en-US" altLang="lv-LV" smtClean="0"/>
              <a:pPr/>
              <a:t>52</a:t>
            </a:fld>
            <a:endParaRPr lang="en-US" altLang="lv-LV" smtClean="0"/>
          </a:p>
        </p:txBody>
      </p:sp>
      <p:sp>
        <p:nvSpPr>
          <p:cNvPr id="25603" name="Rectangle 2"/>
          <p:cNvSpPr>
            <a:spLocks noChangeArrowheads="1"/>
          </p:cNvSpPr>
          <p:nvPr/>
        </p:nvSpPr>
        <p:spPr bwMode="auto">
          <a:xfrm>
            <a:off x="304800" y="1828800"/>
            <a:ext cx="8686800" cy="3585597"/>
          </a:xfrm>
          <a:prstGeom prst="rect">
            <a:avLst/>
          </a:prstGeom>
          <a:noFill/>
          <a:ln w="9525">
            <a:noFill/>
            <a:miter lim="800000"/>
            <a:headEnd/>
            <a:tailEnd/>
          </a:ln>
        </p:spPr>
        <p:txBody>
          <a:bodyPr>
            <a:spAutoFit/>
          </a:bodyPr>
          <a:lstStyle/>
          <a:p>
            <a:r>
              <a:rPr kumimoji="1" lang="lv-LV" altLang="lv-LV" sz="3200" b="1" u="sng" dirty="0">
                <a:solidFill>
                  <a:srgbClr val="FF0000"/>
                </a:solidFill>
                <a:latin typeface="Times New Roman" pitchFamily="18" charset="0"/>
                <a:cs typeface="Times New Roman" pitchFamily="18" charset="0"/>
              </a:rPr>
              <a:t>112 ir vienots ārkārtējo izsaukumu tālrunis Latvijā un Eiropas Savienības valstīs.</a:t>
            </a:r>
            <a:r>
              <a:rPr kumimoji="1" lang="lv-LV" altLang="lv-LV" sz="3200" dirty="0">
                <a:solidFill>
                  <a:srgbClr val="FF0000"/>
                </a:solidFill>
                <a:latin typeface="Times New Roman" pitchFamily="18" charset="0"/>
                <a:cs typeface="Times New Roman" pitchFamily="18" charset="0"/>
              </a:rPr>
              <a:t> </a:t>
            </a:r>
          </a:p>
          <a:p>
            <a:endParaRPr kumimoji="1" lang="lv-LV" altLang="lv-LV" sz="2800" dirty="0">
              <a:latin typeface="Times New Roman" pitchFamily="18" charset="0"/>
              <a:cs typeface="Times New Roman" pitchFamily="18" charset="0"/>
            </a:endParaRPr>
          </a:p>
          <a:p>
            <a:r>
              <a:rPr kumimoji="1" lang="lv-LV" altLang="lv-LV" sz="2700" dirty="0">
                <a:latin typeface="Times New Roman" pitchFamily="18" charset="0"/>
                <a:cs typeface="Times New Roman" pitchFamily="18" charset="0"/>
              </a:rPr>
              <a:t>Tāpat var izmantot arī dienestu tiešos telefona savienojumus:</a:t>
            </a:r>
          </a:p>
          <a:p>
            <a:r>
              <a:rPr kumimoji="1" lang="lv-LV" altLang="lv-LV" sz="2700" dirty="0">
                <a:latin typeface="Times New Roman" pitchFamily="18" charset="0"/>
                <a:cs typeface="Times New Roman" pitchFamily="18" charset="0"/>
              </a:rPr>
              <a:t>- ugunsdzēsēji </a:t>
            </a:r>
            <a:r>
              <a:rPr kumimoji="1" lang="lv-LV" altLang="lv-LV" sz="2700" b="1" dirty="0">
                <a:latin typeface="Times New Roman" pitchFamily="18" charset="0"/>
                <a:cs typeface="Times New Roman" pitchFamily="18" charset="0"/>
              </a:rPr>
              <a:t>112</a:t>
            </a:r>
            <a:r>
              <a:rPr kumimoji="1" lang="lv-LV" altLang="lv-LV" sz="2700" dirty="0">
                <a:latin typeface="Times New Roman" pitchFamily="18" charset="0"/>
                <a:cs typeface="Times New Roman" pitchFamily="18" charset="0"/>
              </a:rPr>
              <a:t>;</a:t>
            </a:r>
          </a:p>
          <a:p>
            <a:r>
              <a:rPr kumimoji="1" lang="lv-LV" altLang="lv-LV" sz="2700" dirty="0">
                <a:latin typeface="Times New Roman" pitchFamily="18" charset="0"/>
                <a:cs typeface="Times New Roman" pitchFamily="18" charset="0"/>
              </a:rPr>
              <a:t>- policija 110;</a:t>
            </a:r>
          </a:p>
          <a:p>
            <a:r>
              <a:rPr kumimoji="1" lang="lv-LV" altLang="lv-LV" sz="2700" dirty="0">
                <a:latin typeface="Times New Roman" pitchFamily="18" charset="0"/>
                <a:cs typeface="Times New Roman" pitchFamily="18" charset="0"/>
              </a:rPr>
              <a:t>- ātrā palīdzība 113;</a:t>
            </a:r>
          </a:p>
          <a:p>
            <a:r>
              <a:rPr kumimoji="1" lang="lv-LV" altLang="lv-LV" sz="2700" dirty="0">
                <a:latin typeface="Times New Roman" pitchFamily="18" charset="0"/>
                <a:cs typeface="Times New Roman" pitchFamily="18" charset="0"/>
              </a:rPr>
              <a:t>- gāzes avārijas dienests 114.</a:t>
            </a:r>
          </a:p>
        </p:txBody>
      </p:sp>
      <p:sp>
        <p:nvSpPr>
          <p:cNvPr id="79875" name="Text Box 3"/>
          <p:cNvSpPr txBox="1">
            <a:spLocks noChangeArrowheads="1"/>
          </p:cNvSpPr>
          <p:nvPr/>
        </p:nvSpPr>
        <p:spPr bwMode="auto">
          <a:xfrm>
            <a:off x="381000" y="381000"/>
            <a:ext cx="8382000" cy="1524000"/>
          </a:xfrm>
          <a:prstGeom prst="rect">
            <a:avLst/>
          </a:prstGeom>
          <a:noFill/>
          <a:ln w="9525">
            <a:noFill/>
            <a:miter lim="800000"/>
            <a:headEnd/>
            <a:tailEnd/>
          </a:ln>
          <a:effectLst/>
        </p:spPr>
        <p:txBody>
          <a:bodyPr>
            <a:spAutoFit/>
          </a:bodyPr>
          <a:lstStyle/>
          <a:p>
            <a:pPr algn="ctr">
              <a:defRPr/>
            </a:pPr>
            <a:r>
              <a:rPr kumimoji="1" lang="lv-LV" sz="4000" b="1" dirty="0">
                <a:effectLst>
                  <a:outerShdw blurRad="38100" dist="38100" dir="2700000" algn="tl">
                    <a:srgbClr val="C0C0C0"/>
                  </a:outerShdw>
                </a:effectLst>
                <a:latin typeface="Times New Roman" pitchFamily="18" charset="0"/>
                <a:cs typeface="Times New Roman" pitchFamily="18" charset="0"/>
              </a:rPr>
              <a:t>CIVILĀ  AIZSARDZĪBA</a:t>
            </a:r>
          </a:p>
          <a:p>
            <a:pPr algn="ctr">
              <a:defRPr/>
            </a:pPr>
            <a:r>
              <a:rPr kumimoji="1" lang="lv-LV" sz="5400" b="1" dirty="0">
                <a:solidFill>
                  <a:schemeClr val="hlink"/>
                </a:solidFill>
                <a:effectLst>
                  <a:outerShdw blurRad="38100" dist="38100" dir="2700000" algn="tl">
                    <a:srgbClr val="C0C0C0"/>
                  </a:outerShdw>
                </a:effectLst>
                <a:latin typeface="Times New Roman" pitchFamily="18" charset="0"/>
              </a:rPr>
              <a:t>112</a:t>
            </a:r>
            <a:endParaRPr kumimoji="1" lang="en-US" sz="5400" b="1"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DE25F592-3C8A-4E68-AA46-734FF1AEBFBE}" type="slidenum">
              <a:rPr lang="en-US" altLang="lv-LV" smtClean="0"/>
              <a:pPr/>
              <a:t>53</a:t>
            </a:fld>
            <a:endParaRPr lang="en-US" altLang="lv-LV" smtClean="0"/>
          </a:p>
        </p:txBody>
      </p:sp>
      <p:sp>
        <p:nvSpPr>
          <p:cNvPr id="26627" name="Rectangle 3"/>
          <p:cNvSpPr>
            <a:spLocks noGrp="1" noChangeArrowheads="1"/>
          </p:cNvSpPr>
          <p:nvPr>
            <p:ph type="body" idx="1"/>
          </p:nvPr>
        </p:nvSpPr>
        <p:spPr>
          <a:xfrm>
            <a:off x="381000" y="914400"/>
            <a:ext cx="8305800" cy="4953000"/>
          </a:xfrm>
        </p:spPr>
        <p:txBody>
          <a:bodyPr/>
          <a:lstStyle/>
          <a:p>
            <a:pPr eaLnBrk="1" hangingPunct="1">
              <a:lnSpc>
                <a:spcPct val="90000"/>
              </a:lnSpc>
            </a:pPr>
            <a:r>
              <a:rPr lang="lv-LV" altLang="lv-LV" b="1" dirty="0" smtClean="0">
                <a:latin typeface="Times New Roman" pitchFamily="18" charset="0"/>
                <a:cs typeface="Times New Roman" pitchFamily="18" charset="0"/>
              </a:rPr>
              <a:t>IEDZĪVOTĀJU APZIŅOŠANA</a:t>
            </a:r>
            <a:endParaRPr lang="lv-LV" altLang="lv-LV" dirty="0" smtClean="0">
              <a:latin typeface="Times New Roman" pitchFamily="18" charset="0"/>
              <a:cs typeface="Times New Roman" pitchFamily="18" charset="0"/>
            </a:endParaRPr>
          </a:p>
          <a:p>
            <a:pPr eaLnBrk="1" hangingPunct="1">
              <a:lnSpc>
                <a:spcPct val="90000"/>
              </a:lnSpc>
            </a:pPr>
            <a:r>
              <a:rPr lang="lv-LV" altLang="lv-LV" b="1" dirty="0" smtClean="0">
                <a:solidFill>
                  <a:srgbClr val="FF0000"/>
                </a:solidFill>
                <a:latin typeface="Times New Roman" pitchFamily="18" charset="0"/>
                <a:cs typeface="Times New Roman" pitchFamily="18" charset="0"/>
              </a:rPr>
              <a:t>Lai brīdinātu iedzīvotājus katastrofu un to draudu gadījumos, tiks iedarbinātas trauksmes sirēnas. Ieslēdz radio vai televizoru.</a:t>
            </a: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lv-LV" altLang="lv-LV" dirty="0" smtClean="0">
              <a:latin typeface="Times New Roman" pitchFamily="18" charset="0"/>
              <a:cs typeface="Times New Roman" pitchFamily="18" charset="0"/>
            </a:endParaRPr>
          </a:p>
        </p:txBody>
      </p:sp>
      <p:pic>
        <p:nvPicPr>
          <p:cNvPr id="4" name="Attēls 3" descr="VUGD informē: maija beigās notiks trauksmes sirēnu gatavības pārbaude  (video) - Latvijas Nedzirdīgo savienība"/>
          <p:cNvPicPr/>
          <p:nvPr/>
        </p:nvPicPr>
        <p:blipFill>
          <a:blip r:embed="rId2" cstate="print"/>
          <a:srcRect/>
          <a:stretch>
            <a:fillRect/>
          </a:stretch>
        </p:blipFill>
        <p:spPr bwMode="auto">
          <a:xfrm>
            <a:off x="3124200" y="3200400"/>
            <a:ext cx="4038600" cy="304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pPr eaLnBrk="1" hangingPunct="1">
              <a:lnSpc>
                <a:spcPct val="90000"/>
              </a:lnSpc>
            </a:pPr>
            <a:r>
              <a:rPr lang="lv-LV" altLang="lv-LV" b="1" dirty="0" smtClean="0">
                <a:latin typeface="Times New Roman" pitchFamily="18" charset="0"/>
                <a:cs typeface="Times New Roman" pitchFamily="18" charset="0"/>
              </a:rPr>
              <a:t>APDRAUDĒTO CILVĒKU EVAKUĀCIJA</a:t>
            </a:r>
            <a:endParaRPr lang="lv-LV" altLang="lv-LV" dirty="0" smtClean="0">
              <a:latin typeface="Times New Roman" pitchFamily="18" charset="0"/>
              <a:cs typeface="Times New Roman" pitchFamily="18" charset="0"/>
            </a:endParaRPr>
          </a:p>
          <a:p>
            <a:pPr eaLnBrk="1" hangingPunct="1">
              <a:lnSpc>
                <a:spcPct val="90000"/>
              </a:lnSpc>
            </a:pPr>
            <a:r>
              <a:rPr lang="lv-LV" altLang="lv-LV" dirty="0" smtClean="0">
                <a:latin typeface="Times New Roman" pitchFamily="18" charset="0"/>
                <a:cs typeface="Times New Roman" pitchFamily="18" charset="0"/>
              </a:rPr>
              <a:t>Informācija par evakuēšanās tiks sniegta pa radio un televīziju, vai ar policijas, ugunsdzēsēju automašīnu skaļruņu palīdzību</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54</a:t>
            </a:fld>
            <a:endParaRPr lang="en-US"/>
          </a:p>
        </p:txBody>
      </p:sp>
      <p:pic>
        <p:nvPicPr>
          <p:cNvPr id="5" name="Attēls 4" descr="VUGD nāksies pārbūvēt garāžas, lai jaunie auto tajās varētu normāli  iebraukt | LA.LV"/>
          <p:cNvPicPr/>
          <p:nvPr/>
        </p:nvPicPr>
        <p:blipFill>
          <a:blip r:embed="rId2" cstate="print"/>
          <a:srcRect/>
          <a:stretch>
            <a:fillRect/>
          </a:stretch>
        </p:blipFill>
        <p:spPr bwMode="auto">
          <a:xfrm>
            <a:off x="228600" y="2514600"/>
            <a:ext cx="2743200" cy="2286000"/>
          </a:xfrm>
          <a:prstGeom prst="rect">
            <a:avLst/>
          </a:prstGeom>
          <a:noFill/>
          <a:ln w="9525">
            <a:noFill/>
            <a:miter lim="800000"/>
            <a:headEnd/>
            <a:tailEnd/>
          </a:ln>
        </p:spPr>
      </p:pic>
      <p:pic>
        <p:nvPicPr>
          <p:cNvPr id="6" name="Attēls 5" descr="Philips TAVS700 10 radio uztvērējs rdveikals.lv"/>
          <p:cNvPicPr/>
          <p:nvPr/>
        </p:nvPicPr>
        <p:blipFill>
          <a:blip r:embed="rId3" cstate="print"/>
          <a:srcRect/>
          <a:stretch>
            <a:fillRect/>
          </a:stretch>
        </p:blipFill>
        <p:spPr bwMode="auto">
          <a:xfrm>
            <a:off x="5410200" y="2438400"/>
            <a:ext cx="3311004" cy="2402006"/>
          </a:xfrm>
          <a:prstGeom prst="rect">
            <a:avLst/>
          </a:prstGeom>
          <a:noFill/>
          <a:ln w="9525">
            <a:noFill/>
            <a:miter lim="800000"/>
            <a:headEnd/>
            <a:tailEnd/>
          </a:ln>
        </p:spPr>
      </p:pic>
      <p:pic>
        <p:nvPicPr>
          <p:cNvPr id="7" name="Attēls 6" descr="8 pazīmes, kuras liecina par to, ka dators ātri salūzīs - NetBerries.lv"/>
          <p:cNvPicPr/>
          <p:nvPr/>
        </p:nvPicPr>
        <p:blipFill>
          <a:blip r:embed="rId4" cstate="print"/>
          <a:srcRect/>
          <a:stretch>
            <a:fillRect/>
          </a:stretch>
        </p:blipFill>
        <p:spPr bwMode="auto">
          <a:xfrm>
            <a:off x="3200400" y="4343400"/>
            <a:ext cx="2895600" cy="233035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94CE9CF4-0880-465A-9CF5-911B16709020}" type="slidenum">
              <a:rPr lang="en-US" altLang="lv-LV" smtClean="0"/>
              <a:pPr/>
              <a:t>55</a:t>
            </a:fld>
            <a:endParaRPr lang="en-US" altLang="lv-LV" smtClean="0"/>
          </a:p>
        </p:txBody>
      </p:sp>
      <p:sp>
        <p:nvSpPr>
          <p:cNvPr id="27651" name="Rectangle 3"/>
          <p:cNvSpPr>
            <a:spLocks noGrp="1" noChangeArrowheads="1"/>
          </p:cNvSpPr>
          <p:nvPr>
            <p:ph type="body" idx="1"/>
          </p:nvPr>
        </p:nvSpPr>
        <p:spPr>
          <a:xfrm>
            <a:off x="381000" y="762000"/>
            <a:ext cx="8305800" cy="5562600"/>
          </a:xfrm>
        </p:spPr>
        <p:txBody>
          <a:bodyPr/>
          <a:lstStyle/>
          <a:p>
            <a:pPr eaLnBrk="1" hangingPunct="1">
              <a:lnSpc>
                <a:spcPct val="90000"/>
              </a:lnSpc>
              <a:buFont typeface="Wingdings" pitchFamily="2" charset="2"/>
              <a:buNone/>
            </a:pPr>
            <a:r>
              <a:rPr lang="lv-LV" altLang="lv-LV" sz="2700" b="1" dirty="0" smtClean="0">
                <a:latin typeface="Times New Roman" pitchFamily="18" charset="0"/>
                <a:cs typeface="Times New Roman" pitchFamily="18" charset="0"/>
              </a:rPr>
              <a:t>GATAVĪBA NESTANDARTA SITUĀCIJĀM</a:t>
            </a:r>
          </a:p>
          <a:p>
            <a:pPr eaLnBrk="1" hangingPunct="1">
              <a:lnSpc>
                <a:spcPct val="90000"/>
              </a:lnSpc>
            </a:pPr>
            <a:r>
              <a:rPr lang="lv-LV" altLang="lv-LV" sz="2700" dirty="0" smtClean="0">
                <a:latin typeface="Times New Roman" pitchFamily="18" charset="0"/>
                <a:cs typeface="Times New Roman" pitchFamily="18" charset="0"/>
              </a:rPr>
              <a:t>Iepriekš sagatavojieties iespējamām ārkārtas, nestandarta situācijām. Ieteicams turēt pieejamus:</a:t>
            </a:r>
          </a:p>
          <a:p>
            <a:pPr eaLnBrk="1" hangingPunct="1">
              <a:lnSpc>
                <a:spcPct val="90000"/>
              </a:lnSpc>
            </a:pPr>
            <a:r>
              <a:rPr lang="lv-LV" altLang="lv-LV" sz="2700" dirty="0" smtClean="0">
                <a:latin typeface="Times New Roman" pitchFamily="18" charset="0"/>
                <a:cs typeface="Times New Roman" pitchFamily="18" charset="0"/>
              </a:rPr>
              <a:t>- uzlādētu telefonu;</a:t>
            </a:r>
          </a:p>
          <a:p>
            <a:pPr eaLnBrk="1" hangingPunct="1">
              <a:lnSpc>
                <a:spcPct val="90000"/>
              </a:lnSpc>
            </a:pPr>
            <a:r>
              <a:rPr lang="lv-LV" altLang="lv-LV" sz="2700" dirty="0" smtClean="0">
                <a:latin typeface="Times New Roman" pitchFamily="18" charset="0"/>
                <a:cs typeface="Times New Roman" pitchFamily="18" charset="0"/>
              </a:rPr>
              <a:t>- sērkociņus, sveces, kabatas lukturus, petrolejas lampu;</a:t>
            </a:r>
          </a:p>
          <a:p>
            <a:pPr eaLnBrk="1" hangingPunct="1">
              <a:lnSpc>
                <a:spcPct val="90000"/>
              </a:lnSpc>
            </a:pPr>
            <a:r>
              <a:rPr lang="lv-LV" altLang="lv-LV" sz="2700" dirty="0" smtClean="0">
                <a:latin typeface="Times New Roman" pitchFamily="18" charset="0"/>
                <a:cs typeface="Times New Roman" pitchFamily="18" charset="0"/>
              </a:rPr>
              <a:t>- radio ar rezerves baterijām;</a:t>
            </a:r>
          </a:p>
          <a:p>
            <a:pPr eaLnBrk="1" hangingPunct="1">
              <a:lnSpc>
                <a:spcPct val="90000"/>
              </a:lnSpc>
            </a:pPr>
            <a:r>
              <a:rPr lang="lv-LV" altLang="lv-LV" sz="2700" dirty="0" smtClean="0">
                <a:latin typeface="Times New Roman" pitchFamily="18" charset="0"/>
                <a:cs typeface="Times New Roman" pitchFamily="18" charset="0"/>
              </a:rPr>
              <a:t>- gāzes (spirta) plītiņu;</a:t>
            </a:r>
          </a:p>
          <a:p>
            <a:pPr eaLnBrk="1" hangingPunct="1">
              <a:lnSpc>
                <a:spcPct val="90000"/>
              </a:lnSpc>
            </a:pPr>
            <a:r>
              <a:rPr lang="lv-LV" altLang="lv-LV" sz="2700" dirty="0" smtClean="0">
                <a:latin typeface="Times New Roman" pitchFamily="18" charset="0"/>
                <a:cs typeface="Times New Roman" pitchFamily="18" charset="0"/>
              </a:rPr>
              <a:t>- medicīnisko aptieciņu un nepieciešamās zāles;</a:t>
            </a:r>
          </a:p>
          <a:p>
            <a:pPr eaLnBrk="1" hangingPunct="1">
              <a:lnSpc>
                <a:spcPct val="90000"/>
              </a:lnSpc>
            </a:pPr>
            <a:r>
              <a:rPr lang="lv-LV" altLang="lv-LV" sz="2700" dirty="0" smtClean="0">
                <a:latin typeface="Times New Roman" pitchFamily="18" charset="0"/>
                <a:cs typeface="Times New Roman" pitchFamily="18" charset="0"/>
              </a:rPr>
              <a:t>- pārtikas rezerves, kuras uzglabājamas ārpus ledusskapja un dzeramo ūdeni;</a:t>
            </a:r>
          </a:p>
          <a:p>
            <a:pPr eaLnBrk="1" hangingPunct="1">
              <a:lnSpc>
                <a:spcPct val="90000"/>
              </a:lnSpc>
            </a:pPr>
            <a:r>
              <a:rPr lang="lv-LV" altLang="lv-LV" sz="2700" dirty="0" smtClean="0">
                <a:latin typeface="Times New Roman" pitchFamily="18" charset="0"/>
                <a:cs typeface="Times New Roman" pitchFamily="18" charset="0"/>
              </a:rPr>
              <a:t>- skaidru naudu.</a:t>
            </a:r>
          </a:p>
          <a:p>
            <a:pPr eaLnBrk="1" hangingPunct="1">
              <a:lnSpc>
                <a:spcPct val="90000"/>
              </a:lnSpc>
            </a:pPr>
            <a:r>
              <a:rPr lang="lv-LV" altLang="lv-LV" sz="2700" dirty="0" smtClean="0">
                <a:latin typeface="Times New Roman" pitchFamily="18" charset="0"/>
                <a:cs typeface="Times New Roman" pitchFamily="18" charset="0"/>
              </a:rPr>
              <a:t>Personas dokumentus uzglabājiet visiem ģimenes locekļiem zināmā un pieejamā vietā.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680F5C1C-4698-47D9-80F3-0963A2CA4BFA}" type="slidenum">
              <a:rPr lang="en-US" altLang="lv-LV" smtClean="0"/>
              <a:pPr/>
              <a:t>56</a:t>
            </a:fld>
            <a:endParaRPr lang="en-US" altLang="lv-LV" smtClean="0"/>
          </a:p>
        </p:txBody>
      </p:sp>
      <p:sp>
        <p:nvSpPr>
          <p:cNvPr id="28675" name="Rectangle 3"/>
          <p:cNvSpPr>
            <a:spLocks noGrp="1" noChangeArrowheads="1"/>
          </p:cNvSpPr>
          <p:nvPr>
            <p:ph type="body" idx="1"/>
          </p:nvPr>
        </p:nvSpPr>
        <p:spPr>
          <a:xfrm>
            <a:off x="457200" y="304800"/>
            <a:ext cx="8153400" cy="5638800"/>
          </a:xfrm>
        </p:spPr>
        <p:txBody>
          <a:bodyPr/>
          <a:lstStyle/>
          <a:p>
            <a:pPr eaLnBrk="1" hangingPunct="1"/>
            <a:r>
              <a:rPr lang="lv-LV" altLang="lv-LV" sz="2700" b="1" dirty="0" smtClean="0">
                <a:latin typeface="Times New Roman" pitchFamily="18" charset="0"/>
                <a:cs typeface="Times New Roman" pitchFamily="18" charset="0"/>
              </a:rPr>
              <a:t>BĪSTAMU ĶĪMISKO VIELU NOPLŪDES GADĪJUMOS</a:t>
            </a:r>
          </a:p>
          <a:p>
            <a:pPr eaLnBrk="1" hangingPunct="1"/>
            <a:r>
              <a:rPr lang="lv-LV" altLang="lv-LV" sz="2700" dirty="0" smtClean="0">
                <a:latin typeface="Times New Roman" pitchFamily="18" charset="0"/>
                <a:cs typeface="Times New Roman" pitchFamily="18" charset="0"/>
              </a:rPr>
              <a:t>RĪCĪBA ATRODOTIES TELPĀS aizveriet un noblīvējiet (ar ūdenī samitrinātu audumu) logus, durvis, ventilācijas lūkas. </a:t>
            </a:r>
          </a:p>
          <a:p>
            <a:pPr eaLnBrk="1" hangingPunct="1"/>
            <a:r>
              <a:rPr lang="lv-LV" altLang="lv-LV" sz="2700" dirty="0" smtClean="0">
                <a:latin typeface="Times New Roman" pitchFamily="18" charset="0"/>
                <a:cs typeface="Times New Roman" pitchFamily="18" charset="0"/>
              </a:rPr>
              <a:t>RĪCĪBA ATRODOTIES ĀRPUS TELPĀM meklējiet patvērumu tuvākajā ēkā. Ja tas nav iespējams, steidzīgi dodieties projām no bīstamās zonas perpendikulāri vēja virzienam </a:t>
            </a:r>
          </a:p>
          <a:p>
            <a:pPr eaLnBrk="1" hangingPunct="1"/>
            <a:endParaRPr lang="lv-LV" altLang="lv-LV" sz="2700" dirty="0" smtClean="0">
              <a:latin typeface="Times New Roman" pitchFamily="18" charset="0"/>
              <a:cs typeface="Times New Roman" pitchFamily="18" charset="0"/>
            </a:endParaRPr>
          </a:p>
          <a:p>
            <a:pPr eaLnBrk="1" hangingPunct="1"/>
            <a:endParaRPr lang="lv-LV" altLang="lv-LV" sz="2700" dirty="0" smtClean="0">
              <a:latin typeface="Times New Roman" pitchFamily="18" charset="0"/>
              <a:cs typeface="Times New Roman" pitchFamily="18" charset="0"/>
            </a:endParaRPr>
          </a:p>
          <a:p>
            <a:pPr eaLnBrk="1" hangingPunct="1"/>
            <a:endParaRPr lang="lv-LV" altLang="lv-LV" dirty="0" smtClean="0"/>
          </a:p>
        </p:txBody>
      </p:sp>
      <p:pic>
        <p:nvPicPr>
          <p:cNvPr id="4" name="Attēls 3" descr="FOTO: Rīgas ostā notiek mācības ķīmisku vielu avārijas seku likvidēšanai /  Diena"/>
          <p:cNvPicPr/>
          <p:nvPr/>
        </p:nvPicPr>
        <p:blipFill>
          <a:blip r:embed="rId2" cstate="print"/>
          <a:srcRect/>
          <a:stretch>
            <a:fillRect/>
          </a:stretch>
        </p:blipFill>
        <p:spPr bwMode="auto">
          <a:xfrm>
            <a:off x="2743200" y="3886200"/>
            <a:ext cx="5274310" cy="2667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F856ECD2-7C1C-4844-92DA-924C81ABF97F}" type="slidenum">
              <a:rPr lang="en-US" altLang="lv-LV" smtClean="0"/>
              <a:pPr/>
              <a:t>57</a:t>
            </a:fld>
            <a:endParaRPr lang="en-US" altLang="lv-LV" smtClean="0"/>
          </a:p>
        </p:txBody>
      </p:sp>
      <p:sp>
        <p:nvSpPr>
          <p:cNvPr id="29699" name="Rectangle 2"/>
          <p:cNvSpPr>
            <a:spLocks noGrp="1" noChangeArrowheads="1"/>
          </p:cNvSpPr>
          <p:nvPr>
            <p:ph type="title"/>
          </p:nvPr>
        </p:nvSpPr>
        <p:spPr>
          <a:xfrm>
            <a:off x="533400" y="1066800"/>
            <a:ext cx="8153400" cy="76200"/>
          </a:xfrm>
        </p:spPr>
        <p:txBody>
          <a:bodyPr/>
          <a:lstStyle/>
          <a:p>
            <a:pPr eaLnBrk="1" hangingPunct="1"/>
            <a:r>
              <a:rPr lang="lv-LV" altLang="lv-LV" sz="4000" b="1" dirty="0" smtClean="0">
                <a:latin typeface="Times New Roman" pitchFamily="18" charset="0"/>
                <a:cs typeface="Times New Roman" pitchFamily="18" charset="0"/>
              </a:rPr>
              <a:t>VĒTRA </a:t>
            </a:r>
            <a:br>
              <a:rPr lang="lv-LV" altLang="lv-LV" sz="4000" b="1" dirty="0" smtClean="0">
                <a:latin typeface="Times New Roman" pitchFamily="18" charset="0"/>
                <a:cs typeface="Times New Roman" pitchFamily="18" charset="0"/>
              </a:rPr>
            </a:br>
            <a:endParaRPr lang="lv-LV" altLang="lv-LV" sz="4000" b="1" dirty="0" smtClean="0">
              <a:latin typeface="Times New Roman" pitchFamily="18" charset="0"/>
              <a:cs typeface="Times New Roman" pitchFamily="18" charset="0"/>
            </a:endParaRPr>
          </a:p>
        </p:txBody>
      </p:sp>
      <p:sp>
        <p:nvSpPr>
          <p:cNvPr id="29700" name="Rectangle 3"/>
          <p:cNvSpPr>
            <a:spLocks noGrp="1" noChangeArrowheads="1"/>
          </p:cNvSpPr>
          <p:nvPr>
            <p:ph type="body" idx="1"/>
          </p:nvPr>
        </p:nvSpPr>
        <p:spPr>
          <a:xfrm>
            <a:off x="457200" y="990600"/>
            <a:ext cx="8229600" cy="4876800"/>
          </a:xfrm>
        </p:spPr>
        <p:txBody>
          <a:bodyPr/>
          <a:lstStyle/>
          <a:p>
            <a:pPr eaLnBrk="1" hangingPunct="1"/>
            <a:r>
              <a:rPr lang="lv-LV" altLang="lv-LV" sz="2400" dirty="0" smtClean="0">
                <a:latin typeface="Times New Roman" pitchFamily="18" charset="0"/>
                <a:cs typeface="Times New Roman" pitchFamily="18" charset="0"/>
              </a:rPr>
              <a:t>Neatstājiet telpas bez īpašas nepieciešamības.</a:t>
            </a:r>
          </a:p>
          <a:p>
            <a:pPr eaLnBrk="1" hangingPunct="1"/>
            <a:r>
              <a:rPr lang="lv-LV" altLang="lv-LV" sz="2400" dirty="0" smtClean="0">
                <a:latin typeface="Times New Roman" pitchFamily="18" charset="0"/>
                <a:cs typeface="Times New Roman" pitchFamily="18" charset="0"/>
              </a:rPr>
              <a:t>Atrodoties ārpus telpām, </a:t>
            </a:r>
            <a:r>
              <a:rPr lang="lv-LV" altLang="lv-LV" sz="2400" b="1" dirty="0" smtClean="0">
                <a:latin typeface="Times New Roman" pitchFamily="18" charset="0"/>
                <a:cs typeface="Times New Roman" pitchFamily="18" charset="0"/>
              </a:rPr>
              <a:t>nestāviet paši un nenovietojiet transporta līdzekļus zem atsevišķi stāvošiem kokiem, vieglām konstrukcijām, elektrolīnijām </a:t>
            </a:r>
            <a:r>
              <a:rPr lang="lv-LV" altLang="lv-LV" sz="2400" b="1" dirty="0" err="1" smtClean="0">
                <a:latin typeface="Times New Roman" pitchFamily="18" charset="0"/>
                <a:cs typeface="Times New Roman" pitchFamily="18" charset="0"/>
              </a:rPr>
              <a:t>u.c</a:t>
            </a:r>
            <a:r>
              <a:rPr lang="lv-LV" altLang="lv-LV" sz="2400" b="1" dirty="0" smtClean="0">
                <a:latin typeface="Times New Roman" pitchFamily="18" charset="0"/>
                <a:cs typeface="Times New Roman" pitchFamily="18" charset="0"/>
              </a:rPr>
              <a:t> </a:t>
            </a:r>
          </a:p>
          <a:p>
            <a:pPr eaLnBrk="1" hangingPunct="1"/>
            <a:r>
              <a:rPr lang="lv-LV" altLang="lv-LV" sz="2400" dirty="0" smtClean="0">
                <a:latin typeface="Times New Roman" pitchFamily="18" charset="0"/>
                <a:cs typeface="Times New Roman" pitchFamily="18" charset="0"/>
              </a:rPr>
              <a:t>Klajā laukā </a:t>
            </a:r>
            <a:r>
              <a:rPr lang="lv-LV" altLang="lv-LV" sz="2400" b="1" dirty="0" smtClean="0">
                <a:latin typeface="Times New Roman" pitchFamily="18" charset="0"/>
                <a:cs typeface="Times New Roman" pitchFamily="18" charset="0"/>
              </a:rPr>
              <a:t>sameklējiet vietu</a:t>
            </a:r>
            <a:r>
              <a:rPr lang="lv-LV" altLang="lv-LV" sz="2400" dirty="0" smtClean="0">
                <a:latin typeface="Times New Roman" pitchFamily="18" charset="0"/>
                <a:cs typeface="Times New Roman" pitchFamily="18" charset="0"/>
              </a:rPr>
              <a:t> kur patverties, piemēram, grāvi vai ieplaku. Ja tādas nav, vēja brāzmas gadījumā </a:t>
            </a:r>
            <a:r>
              <a:rPr lang="lv-LV" altLang="lv-LV" sz="2400" b="1" dirty="0" smtClean="0">
                <a:latin typeface="Times New Roman" pitchFamily="18" charset="0"/>
                <a:cs typeface="Times New Roman" pitchFamily="18" charset="0"/>
              </a:rPr>
              <a:t>nogulieties zemē</a:t>
            </a:r>
            <a:r>
              <a:rPr lang="lv-LV" altLang="lv-LV" sz="2400" dirty="0" smtClean="0">
                <a:latin typeface="Times New Roman" pitchFamily="18" charset="0"/>
                <a:cs typeface="Times New Roman" pitchFamily="18" charset="0"/>
              </a:rPr>
              <a:t>.</a:t>
            </a:r>
          </a:p>
          <a:p>
            <a:pPr eaLnBrk="1" hangingPunct="1"/>
            <a:r>
              <a:rPr lang="lv-LV" altLang="lv-LV" sz="2400" dirty="0" smtClean="0">
                <a:latin typeface="Times New Roman" pitchFamily="18" charset="0"/>
                <a:cs typeface="Times New Roman" pitchFamily="18" charset="0"/>
              </a:rPr>
              <a:t>2005</a:t>
            </a:r>
          </a:p>
          <a:p>
            <a:pPr eaLnBrk="1" hangingPunct="1"/>
            <a:endParaRPr lang="lv-LV" altLang="lv-LV" sz="2400" dirty="0" smtClean="0">
              <a:latin typeface="Times New Roman" pitchFamily="18" charset="0"/>
              <a:cs typeface="Times New Roman" pitchFamily="18" charset="0"/>
            </a:endParaRPr>
          </a:p>
        </p:txBody>
      </p:sp>
      <p:pic>
        <p:nvPicPr>
          <p:cNvPr id="6" name="Attēls 5" descr="Orkāns quotErvīnsquot 2005... Autors: Se0ne Vētru, orkānu postījumi Latvijā"/>
          <p:cNvPicPr/>
          <p:nvPr/>
        </p:nvPicPr>
        <p:blipFill>
          <a:blip r:embed="rId2" cstate="print"/>
          <a:srcRect/>
          <a:stretch>
            <a:fillRect/>
          </a:stretch>
        </p:blipFill>
        <p:spPr bwMode="auto">
          <a:xfrm>
            <a:off x="2209800" y="3505200"/>
            <a:ext cx="4763135" cy="316611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0EDDEB33-6840-4EA4-A6EB-E6C99390CD8D}" type="slidenum">
              <a:rPr lang="en-US" altLang="lv-LV" smtClean="0"/>
              <a:pPr/>
              <a:t>58</a:t>
            </a:fld>
            <a:endParaRPr lang="en-US" altLang="lv-LV" smtClean="0"/>
          </a:p>
        </p:txBody>
      </p:sp>
      <p:sp>
        <p:nvSpPr>
          <p:cNvPr id="30723" name="Rectangle 3"/>
          <p:cNvSpPr>
            <a:spLocks noGrp="1" noChangeArrowheads="1"/>
          </p:cNvSpPr>
          <p:nvPr>
            <p:ph type="body" idx="1"/>
          </p:nvPr>
        </p:nvSpPr>
        <p:spPr>
          <a:xfrm>
            <a:off x="457200" y="152400"/>
            <a:ext cx="8229600" cy="5715000"/>
          </a:xfrm>
        </p:spPr>
        <p:txBody>
          <a:bodyPr/>
          <a:lstStyle/>
          <a:p>
            <a:pPr eaLnBrk="1" hangingPunct="1"/>
            <a:r>
              <a:rPr lang="lv-LV" altLang="lv-LV" b="1" dirty="0" smtClean="0">
                <a:latin typeface="Times New Roman" pitchFamily="18" charset="0"/>
                <a:cs typeface="Times New Roman" pitchFamily="18" charset="0"/>
              </a:rPr>
              <a:t>RĪCĪBA PLŪDU GADĪJUMĀ</a:t>
            </a:r>
          </a:p>
          <a:p>
            <a:pPr eaLnBrk="1" hangingPunct="1"/>
            <a:r>
              <a:rPr lang="lv-LV" altLang="lv-LV" dirty="0" smtClean="0">
                <a:latin typeface="Times New Roman" pitchFamily="18" charset="0"/>
                <a:cs typeface="Times New Roman" pitchFamily="18" charset="0"/>
              </a:rPr>
              <a:t>Jau savlaicīgi jāsagatavo līdzņemšanai dokumenti, nepieciešamie medikamenti, nauda, apģērbi un apavi, pārtikas rezerve </a:t>
            </a:r>
          </a:p>
          <a:p>
            <a:pPr eaLnBrk="1" hangingPunct="1"/>
            <a:r>
              <a:rPr lang="lv-LV" altLang="lv-LV" dirty="0" smtClean="0">
                <a:latin typeface="Times New Roman" pitchFamily="18" charset="0"/>
                <a:cs typeface="Times New Roman" pitchFamily="18" charset="0"/>
              </a:rPr>
              <a:t>2013 </a:t>
            </a:r>
          </a:p>
        </p:txBody>
      </p:sp>
      <p:pic>
        <p:nvPicPr>
          <p:cNvPr id="4" name="Attēls 3" descr="Sēkļa spridzināšana, pamestas mājas, apdraudēti zirgi: ikgadējās plūdu briesmas Latvijā"/>
          <p:cNvPicPr/>
          <p:nvPr/>
        </p:nvPicPr>
        <p:blipFill>
          <a:blip r:embed="rId2" cstate="print"/>
          <a:srcRect/>
          <a:stretch>
            <a:fillRect/>
          </a:stretch>
        </p:blipFill>
        <p:spPr bwMode="auto">
          <a:xfrm>
            <a:off x="1752600" y="2362200"/>
            <a:ext cx="5274310" cy="300355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defRPr/>
            </a:pPr>
            <a:r>
              <a:rPr lang="lv-LV" sz="3600" b="1" smtClean="0">
                <a:effectLst>
                  <a:outerShdw blurRad="38100" dist="38100" dir="2700000" algn="tl">
                    <a:srgbClr val="C0C0C0"/>
                  </a:outerShdw>
                </a:effectLst>
                <a:latin typeface="Times New Roman" pitchFamily="18" charset="0"/>
              </a:rPr>
              <a:t>Rīcība ugunsgrēka gadījumā</a:t>
            </a:r>
          </a:p>
        </p:txBody>
      </p:sp>
      <p:sp>
        <p:nvSpPr>
          <p:cNvPr id="31747" name="Rectangle 3"/>
          <p:cNvSpPr>
            <a:spLocks noGrp="1" noChangeArrowheads="1"/>
          </p:cNvSpPr>
          <p:nvPr>
            <p:ph type="body" idx="1"/>
          </p:nvPr>
        </p:nvSpPr>
        <p:spPr/>
        <p:txBody>
          <a:bodyPr/>
          <a:lstStyle/>
          <a:p>
            <a:r>
              <a:rPr lang="lv-LV" altLang="lv-LV" u="sng" dirty="0" smtClean="0"/>
              <a:t>Ugunsgrēka 4 bīstamie faktori </a:t>
            </a:r>
          </a:p>
          <a:p>
            <a:r>
              <a:rPr lang="lv-LV" altLang="lv-LV" dirty="0" smtClean="0"/>
              <a:t>Dūmi un gāzes</a:t>
            </a:r>
          </a:p>
          <a:p>
            <a:r>
              <a:rPr lang="lv-LV" altLang="lv-LV" dirty="0" smtClean="0"/>
              <a:t>Karstums</a:t>
            </a:r>
          </a:p>
          <a:p>
            <a:r>
              <a:rPr lang="lv-LV" altLang="lv-LV" dirty="0" smtClean="0"/>
              <a:t>Orientācijas zudums telpā</a:t>
            </a:r>
          </a:p>
          <a:p>
            <a:r>
              <a:rPr lang="lv-LV" altLang="lv-LV" dirty="0" smtClean="0"/>
              <a:t>Laiks </a:t>
            </a:r>
          </a:p>
          <a:p>
            <a:endParaRPr lang="lv-LV" altLang="lv-LV"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914400"/>
            <a:ext cx="8229600" cy="4953000"/>
          </a:xfrm>
        </p:spPr>
        <p:txBody>
          <a:bodyPr/>
          <a:lstStyle/>
          <a:p>
            <a:r>
              <a:rPr lang="lv-LV" b="1" dirty="0" smtClean="0"/>
              <a:t>11.pants. </a:t>
            </a:r>
            <a:r>
              <a:rPr lang="lv-LV" b="1" dirty="0" smtClean="0">
                <a:solidFill>
                  <a:srgbClr val="FF0000"/>
                </a:solidFill>
              </a:rPr>
              <a:t>Fizisko personu pienākumi ugunsdrošības jomā</a:t>
            </a:r>
            <a:endParaRPr lang="lv-LV" dirty="0" smtClean="0">
              <a:solidFill>
                <a:srgbClr val="FF0000"/>
              </a:solidFill>
            </a:endParaRPr>
          </a:p>
          <a:p>
            <a:r>
              <a:rPr lang="lv-LV" sz="2800" dirty="0" smtClean="0">
                <a:solidFill>
                  <a:srgbClr val="FF0000"/>
                </a:solidFill>
              </a:rPr>
              <a:t>Fiziskajām personām ugunsdrošības jomā ir šādi pienākumi:</a:t>
            </a:r>
          </a:p>
          <a:p>
            <a:r>
              <a:rPr lang="lv-LV" sz="2800" dirty="0" smtClean="0">
                <a:solidFill>
                  <a:srgbClr val="FF0000"/>
                </a:solidFill>
              </a:rPr>
              <a:t>1) ievērot normatīvajos aktos noteiktās ugunsdrošības prasības;</a:t>
            </a:r>
          </a:p>
          <a:p>
            <a:r>
              <a:rPr lang="lv-LV" sz="2800" dirty="0" smtClean="0">
                <a:solidFill>
                  <a:srgbClr val="FF0000"/>
                </a:solidFill>
              </a:rPr>
              <a:t>2) ugunsgrēka gadījumā ziņot par to Valsts ugunsdzēsības un glābšanas dienestam.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6A45C9FD-697D-40A2-A192-171FDEE18BCA}" type="slidenum">
              <a:rPr lang="en-US" altLang="lv-LV" smtClean="0"/>
              <a:pPr/>
              <a:t>60</a:t>
            </a:fld>
            <a:endParaRPr lang="en-US" altLang="lv-LV" smtClean="0"/>
          </a:p>
        </p:txBody>
      </p:sp>
      <p:sp>
        <p:nvSpPr>
          <p:cNvPr id="123906" name="Rectangle 2"/>
          <p:cNvSpPr>
            <a:spLocks noGrp="1" noChangeArrowheads="1"/>
          </p:cNvSpPr>
          <p:nvPr>
            <p:ph type="title"/>
          </p:nvPr>
        </p:nvSpPr>
        <p:spPr>
          <a:xfrm>
            <a:off x="468313" y="1052513"/>
            <a:ext cx="8229600" cy="4608512"/>
          </a:xfrm>
        </p:spPr>
        <p:txBody>
          <a:bodyPr/>
          <a:lstStyle/>
          <a:p>
            <a:pPr algn="ctr" eaLnBrk="1" hangingPunct="1"/>
            <a:r>
              <a:rPr lang="lv-LV" altLang="lv-LV" sz="3600" b="1" i="1" dirty="0" smtClean="0"/>
              <a:t>informācija par rīcību dažādu apdraudējumu gadījumā </a:t>
            </a:r>
            <a:r>
              <a:rPr lang="lv-LV" altLang="lv-LV" sz="3600" b="1" i="1" u="sng" dirty="0" smtClean="0"/>
              <a:t>Valsts ugunsdzēsības un glābšanas dienesta mājas lapā </a:t>
            </a:r>
            <a:br>
              <a:rPr lang="lv-LV" altLang="lv-LV" sz="3600" b="1" i="1" u="sng" dirty="0" smtClean="0"/>
            </a:br>
            <a:r>
              <a:rPr lang="lv-LV" altLang="lv-LV" sz="6000" b="1" u="sng" dirty="0" err="1" smtClean="0"/>
              <a:t>www.vugd.gov.lv</a:t>
            </a:r>
            <a:r>
              <a:rPr lang="lv-LV" altLang="lv-LV" sz="6000" b="1" i="1" u="sng" dirty="0" smtClean="0"/>
              <a:t> </a:t>
            </a:r>
            <a:r>
              <a:rPr lang="lv-LV" altLang="lv-LV" sz="4000" b="1" i="1" u="sng" dirty="0" smtClean="0"/>
              <a:t/>
            </a:r>
            <a:br>
              <a:rPr lang="lv-LV" altLang="lv-LV" sz="4000" b="1" i="1" u="sng" dirty="0" smtClean="0"/>
            </a:br>
            <a:r>
              <a:rPr lang="lv-LV" altLang="lv-LV" sz="3600" b="1" i="1" u="sng" dirty="0" smtClean="0"/>
              <a:t>sadaļās: Drošības padomi </a:t>
            </a:r>
            <a:br>
              <a:rPr lang="lv-LV" altLang="lv-LV" sz="3600" b="1" i="1" u="sng" dirty="0" smtClean="0"/>
            </a:br>
            <a:r>
              <a:rPr lang="lv-LV" altLang="lv-LV" sz="3600" b="1" i="1" u="sng" dirty="0" smtClean="0"/>
              <a:t/>
            </a:r>
            <a:br>
              <a:rPr lang="lv-LV" altLang="lv-LV" sz="3600" b="1" i="1" u="sng" dirty="0" smtClean="0"/>
            </a:br>
            <a:r>
              <a:rPr lang="lv-LV" altLang="lv-LV" sz="3600" b="1" dirty="0" err="1" smtClean="0"/>
              <a:t>You</a:t>
            </a:r>
            <a:r>
              <a:rPr lang="lv-LV" altLang="lv-LV" sz="3600" b="1" dirty="0" smtClean="0"/>
              <a:t> </a:t>
            </a:r>
            <a:r>
              <a:rPr lang="lv-LV" altLang="lv-LV" sz="3600" b="1" dirty="0" err="1" smtClean="0"/>
              <a:t>Tube</a:t>
            </a:r>
            <a:r>
              <a:rPr lang="lv-LV" altLang="lv-LV" sz="3600" b="1" dirty="0" smtClean="0"/>
              <a:t> “Bīstamā robeža</a:t>
            </a:r>
            <a:r>
              <a:rPr lang="lv-LV" altLang="lv-LV" sz="4000" b="1" dirty="0" smtClean="0"/>
              <a:t>”</a:t>
            </a:r>
            <a:r>
              <a:rPr lang="lv-LV" altLang="lv-LV" sz="4000" b="1" i="1" dirty="0" smtClean="0"/>
              <a:t/>
            </a:r>
            <a:br>
              <a:rPr lang="lv-LV" altLang="lv-LV" sz="4000" b="1" i="1" dirty="0" smtClean="0"/>
            </a:br>
            <a:r>
              <a:rPr lang="lv-LV" altLang="lv-LV" sz="4000" b="1" i="1" dirty="0" smtClean="0"/>
              <a:t>    </a:t>
            </a:r>
            <a:r>
              <a:rPr lang="lv-LV" altLang="lv-LV" sz="2000" b="1" dirty="0" smtClean="0">
                <a:latin typeface="Times New Roman" pitchFamily="18" charset="0"/>
              </a:rPr>
              <a:t/>
            </a:r>
            <a:br>
              <a:rPr lang="lv-LV" altLang="lv-LV" sz="2000" b="1" dirty="0" smtClean="0">
                <a:latin typeface="Times New Roman" pitchFamily="18" charset="0"/>
              </a:rPr>
            </a:br>
            <a:r>
              <a:rPr lang="lv-LV" altLang="lv-LV" sz="2400" b="1" dirty="0" smtClean="0">
                <a:latin typeface="Times New Roman" pitchFamily="18" charset="0"/>
              </a:rPr>
              <a:t/>
            </a:r>
            <a:br>
              <a:rPr lang="lv-LV" altLang="lv-LV" sz="2400" b="1" dirty="0" smtClean="0">
                <a:latin typeface="Times New Roman" pitchFamily="18" charset="0"/>
              </a:rPr>
            </a:br>
            <a:endParaRPr lang="en-US" altLang="lv-LV" sz="2400" b="1" dirty="0" smtClean="0">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heel(4)">
                                      <p:cBhvr>
                                        <p:cTn id="7" dur="1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7</a:t>
            </a:fld>
            <a:endParaRPr lang="en-US"/>
          </a:p>
        </p:txBody>
      </p:sp>
      <p:sp>
        <p:nvSpPr>
          <p:cNvPr id="5" name="Virsraksts 1"/>
          <p:cNvSpPr>
            <a:spLocks noGrp="1"/>
          </p:cNvSpPr>
          <p:nvPr>
            <p:ph idx="1"/>
          </p:nvPr>
        </p:nvSpPr>
        <p:spPr>
          <a:xfrm>
            <a:off x="0" y="304800"/>
            <a:ext cx="9144000" cy="6553200"/>
          </a:xfrm>
        </p:spPr>
        <p:txBody>
          <a:bodyPr/>
          <a:lstStyle/>
          <a:p>
            <a:pPr algn="ctr"/>
            <a:r>
              <a:rPr lang="lv-LV" b="1" dirty="0" smtClean="0"/>
              <a:t>Ugunsdrošības noteikumi</a:t>
            </a:r>
          </a:p>
          <a:p>
            <a:pPr marL="514350" indent="-514350" algn="just">
              <a:buNone/>
            </a:pPr>
            <a:r>
              <a:rPr lang="lv-LV" sz="2800" dirty="0" smtClean="0"/>
              <a:t>1.Noteikumi nosaka ugunsdrošības prasības, kas fiziskajām un juridiskajām personām jāievēro,…</a:t>
            </a:r>
          </a:p>
          <a:p>
            <a:pPr>
              <a:buNone/>
            </a:pPr>
            <a:r>
              <a:rPr lang="lv-LV" sz="2800" dirty="0" smtClean="0"/>
              <a:t> 6. Fizisko un juridisko personu pienākums ir nepieļaut ugunsgrēka izcelšanos.</a:t>
            </a:r>
          </a:p>
          <a:p>
            <a:pPr>
              <a:buNone/>
            </a:pPr>
            <a:r>
              <a:rPr lang="lv-LV" sz="2000" i="1" dirty="0" smtClean="0"/>
              <a:t>		(MK </a:t>
            </a:r>
            <a:r>
              <a:rPr lang="lv-LV" sz="2000" i="1" dirty="0" smtClean="0">
                <a:hlinkClick r:id="rId2"/>
              </a:rPr>
              <a:t>15.09.2020.</a:t>
            </a:r>
            <a:r>
              <a:rPr lang="lv-LV" sz="2000" i="1" dirty="0" smtClean="0"/>
              <a:t> noteikumu Nr. 585 redakcijā)</a:t>
            </a:r>
          </a:p>
          <a:p>
            <a:r>
              <a:rPr lang="lv-LV" sz="2800" dirty="0" smtClean="0">
                <a:solidFill>
                  <a:srgbClr val="FF0000"/>
                </a:solidFill>
              </a:rPr>
              <a:t>6.</a:t>
            </a:r>
            <a:r>
              <a:rPr lang="lv-LV" sz="2800" baseline="30000" dirty="0" smtClean="0">
                <a:solidFill>
                  <a:srgbClr val="FF0000"/>
                </a:solidFill>
              </a:rPr>
              <a:t>1</a:t>
            </a:r>
            <a:r>
              <a:rPr lang="lv-LV" sz="2800" dirty="0" smtClean="0">
                <a:solidFill>
                  <a:srgbClr val="FF0000"/>
                </a:solidFill>
              </a:rPr>
              <a:t> Atrodoties objektā, fiziskās personas pienākums, atskanot ugunsgrēka trauksmes signālam vai pamanot ugunsgrēku, ir nekavējoties evakuēties </a:t>
            </a:r>
            <a:r>
              <a:rPr lang="lv-LV" sz="2800" dirty="0" smtClean="0"/>
              <a:t>(izņemot gadījumu, ja nodarbinātajam noteikti pienākumi atbilstoši ugunsdrošības instrukcijai un tos attiecīgajā situācijā ir iespējams veikt).</a:t>
            </a:r>
          </a:p>
          <a:p>
            <a:pPr lvl="2">
              <a:buNone/>
            </a:pPr>
            <a:r>
              <a:rPr lang="lv-LV" sz="1200" i="1" dirty="0" smtClean="0"/>
              <a:t>	</a:t>
            </a:r>
            <a:r>
              <a:rPr lang="lv-LV" sz="2000" i="1" dirty="0" smtClean="0"/>
              <a:t>	(MK </a:t>
            </a:r>
            <a:r>
              <a:rPr lang="lv-LV" sz="2000" i="1" dirty="0" smtClean="0">
                <a:hlinkClick r:id="rId2"/>
              </a:rPr>
              <a:t>15.09.2020.</a:t>
            </a:r>
            <a:r>
              <a:rPr lang="lv-LV" sz="2000" i="1" dirty="0" smtClean="0"/>
              <a:t> noteikumu Nr. 585 redakcijā)</a:t>
            </a:r>
          </a:p>
          <a:p>
            <a:pPr marL="514350" indent="-514350" algn="just">
              <a:buNone/>
            </a:pPr>
            <a:endParaRPr lang="lv-LV" sz="2800" b="1" u="sng"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8</a:t>
            </a:fld>
            <a:endParaRPr lang="en-US"/>
          </a:p>
        </p:txBody>
      </p:sp>
      <p:sp>
        <p:nvSpPr>
          <p:cNvPr id="6" name="Virsraksts 1"/>
          <p:cNvSpPr>
            <a:spLocks noGrp="1"/>
          </p:cNvSpPr>
          <p:nvPr>
            <p:ph idx="1"/>
          </p:nvPr>
        </p:nvSpPr>
        <p:spPr>
          <a:xfrm>
            <a:off x="152400" y="381000"/>
            <a:ext cx="8991600" cy="6477000"/>
          </a:xfrm>
        </p:spPr>
        <p:txBody>
          <a:bodyPr/>
          <a:lstStyle/>
          <a:p>
            <a:r>
              <a:rPr lang="lv-LV" sz="2800" dirty="0" smtClean="0"/>
              <a:t>7. Ja izcēlies ugunsgrēks :</a:t>
            </a:r>
          </a:p>
          <a:p>
            <a:r>
              <a:rPr lang="lv-LV" sz="2800" dirty="0" smtClean="0"/>
              <a:t>7.1. fiziskajai personai ir pienākums:</a:t>
            </a:r>
          </a:p>
          <a:p>
            <a:r>
              <a:rPr lang="lv-LV" sz="2800" dirty="0" smtClean="0"/>
              <a:t>7.1.1. </a:t>
            </a:r>
            <a:r>
              <a:rPr lang="lv-LV" sz="2800" dirty="0" smtClean="0">
                <a:solidFill>
                  <a:srgbClr val="FF0000"/>
                </a:solidFill>
              </a:rPr>
              <a:t>ziņot par to VUGD, zvanot uz vienoto ārkārtas palīdzības izsaukumu numuru 112</a:t>
            </a:r>
            <a:r>
              <a:rPr lang="lv-LV" sz="2800" dirty="0" smtClean="0"/>
              <a:t>, nosaucot ugunsgrēka izcelšanās adresi vai vietu un ziņotāja vārdu, uzvārdu, kā arī sniegt pieprasīto papildu informāciju par ugunsgrēku;</a:t>
            </a:r>
          </a:p>
          <a:p>
            <a:r>
              <a:rPr lang="lv-LV" sz="2800" dirty="0" smtClean="0"/>
              <a:t>7.1.2. informēt ugunsgrēka dzēšanas un glābšanas darbu vadītāju par cilvēkiem, kuri atrodas vai varētu atrasties ugunsgrēka apdraudētajā vietā, objekta ugunsdzēsības </a:t>
            </a:r>
            <a:r>
              <a:rPr lang="lv-LV" sz="2800" dirty="0" err="1" smtClean="0"/>
              <a:t>ūdensņemšanas</a:t>
            </a:r>
            <a:r>
              <a:rPr lang="lv-LV" sz="2800" dirty="0" smtClean="0"/>
              <a:t> vietām un piebraukšanas ceļiem, ugunsbīstamību, </a:t>
            </a:r>
            <a:r>
              <a:rPr lang="lv-LV" sz="2800" dirty="0" err="1" smtClean="0"/>
              <a:t>sprādzienbīstamību</a:t>
            </a:r>
            <a:r>
              <a:rPr lang="lv-LV" sz="2800" dirty="0" smtClean="0"/>
              <a:t> un citiem bīstamiem faktoriem;</a:t>
            </a:r>
          </a:p>
          <a:p>
            <a:endParaRPr lang="lv-LV"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81000"/>
            <a:ext cx="8229600" cy="533400"/>
          </a:xfrm>
        </p:spPr>
        <p:txBody>
          <a:bodyPr/>
          <a:lstStyle/>
          <a:p>
            <a:r>
              <a:rPr lang="lv-LV" sz="3200" b="1" dirty="0" smtClean="0"/>
              <a:t>Papildus atbildīgās personas pienākumi ugunsgrēka gadījumā</a:t>
            </a:r>
            <a:endParaRPr lang="lv-LV" sz="3200" b="1" dirty="0"/>
          </a:p>
        </p:txBody>
      </p:sp>
      <p:sp>
        <p:nvSpPr>
          <p:cNvPr id="3" name="Satura vietturis 2"/>
          <p:cNvSpPr>
            <a:spLocks noGrp="1"/>
          </p:cNvSpPr>
          <p:nvPr>
            <p:ph idx="1"/>
          </p:nvPr>
        </p:nvSpPr>
        <p:spPr>
          <a:xfrm>
            <a:off x="0" y="1447800"/>
            <a:ext cx="9144000" cy="4419600"/>
          </a:xfrm>
        </p:spPr>
        <p:txBody>
          <a:bodyPr/>
          <a:lstStyle/>
          <a:p>
            <a:r>
              <a:rPr lang="lv-LV" sz="2800" dirty="0" smtClean="0"/>
              <a:t>7.2. saimnieciskās darbības objekta atbildīgajai personai papildus šo noteikumu 7.1. apakšpunktā minētajiem pienākumiem līdz brīdim, kad ierodas Valsts ugunsdzēsības un glābšanas dienesta apakšvienība, ir pienākums nodrošināt ugunsdrošības instrukcijā noteikto rīcību ugunsgrēka gadījumā atbilstoši šo noteikumu 180.7. apakšpunktam.</a:t>
            </a:r>
          </a:p>
          <a:p>
            <a:pPr>
              <a:buNone/>
            </a:pPr>
            <a:r>
              <a:rPr lang="lv-LV" sz="2800" i="1" dirty="0" smtClean="0"/>
              <a:t>		</a:t>
            </a:r>
            <a:r>
              <a:rPr lang="lv-LV" sz="2000" i="1" dirty="0" smtClean="0"/>
              <a:t>(Grozīts ar MK </a:t>
            </a:r>
            <a:r>
              <a:rPr lang="lv-LV" sz="2000" i="1" dirty="0" smtClean="0">
                <a:hlinkClick r:id="rId2"/>
              </a:rPr>
              <a:t>15.09.2020.</a:t>
            </a:r>
            <a:r>
              <a:rPr lang="lv-LV" sz="2000" i="1" dirty="0" smtClean="0"/>
              <a:t> noteikumiem Nr. 585)</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4624</TotalTime>
  <Words>2138</Words>
  <Application>Microsoft Office PowerPoint</Application>
  <PresentationFormat>On-screen Show (4:3)</PresentationFormat>
  <Paragraphs>364</Paragraphs>
  <Slides>60</Slides>
  <Notes>11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Pixel</vt:lpstr>
      <vt:lpstr>PowerPoint Presentation</vt:lpstr>
      <vt:lpstr>Normatīvie akti, kas reglamentē ugunsdrošības un civilās aizsardzības prasības</vt:lpstr>
      <vt:lpstr>Ugunsdrošības un ugunsdzēsības likums 9.pants. Atbildība par ugunsdrošību objektā</vt:lpstr>
      <vt:lpstr>PowerPoint Presentation</vt:lpstr>
      <vt:lpstr>PowerPoint Presentation</vt:lpstr>
      <vt:lpstr>PowerPoint Presentation</vt:lpstr>
      <vt:lpstr>PowerPoint Presentation</vt:lpstr>
      <vt:lpstr>PowerPoint Presentation</vt:lpstr>
      <vt:lpstr>Papildus atbildīgās personas pienākumi ugunsgrēka gadījumā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MK noteikumu Nr.981 prasības, kas saistītas ar ugunsdrošību un VUGD</vt:lpstr>
      <vt:lpstr>Atzinums par atbilstību ugunsdrošības prasībām</vt:lpstr>
      <vt:lpstr>Atzinums par atbilstību ugunsdrošības prasībām</vt:lpstr>
      <vt:lpstr>PowerPoint Presentation</vt:lpstr>
      <vt:lpstr>PowerPoint Presentation</vt:lpstr>
      <vt:lpstr>PowerPoint Presentation</vt:lpstr>
      <vt:lpstr>PowerPoint Presentation</vt:lpstr>
      <vt:lpstr>    Nometnes organizēšana (ugunsdrošība)</vt:lpstr>
      <vt:lpstr>PowerPoint Presentation</vt:lpstr>
      <vt:lpstr>PowerPoint Presentation</vt:lpstr>
      <vt:lpstr>Nometnes darbība</vt:lpstr>
      <vt:lpstr>Nosacījumi, kurus nodrošina bērnu nometnes vadītājs, nometnei uzsākot darbību</vt:lpstr>
      <vt:lpstr>PowerPoint Presentation</vt:lpstr>
      <vt:lpstr>PowerPoint Presentation</vt:lpstr>
      <vt:lpstr>PowerPoint Presentation</vt:lpstr>
      <vt:lpstr>PowerPoint Presentation</vt:lpstr>
      <vt:lpstr>PowerPoint Presentation</vt:lpstr>
      <vt:lpstr>PowerPoint Presentation</vt:lpstr>
      <vt:lpstr>Ugunskuri</vt:lpstr>
      <vt:lpstr>PowerPoint Presentation</vt:lpstr>
      <vt:lpstr>PowerPoint Presentation</vt:lpstr>
      <vt:lpstr>Ugunsdrošības pārbaude paredzamās nometnes vietā un piemērojamā  administratīvā prakse</vt:lpstr>
      <vt:lpstr>Paredzamās nometnes vietas ugunsdrošības pārbaude</vt:lpstr>
      <vt:lpstr>Ugunsdrošības un ugunsdzēsības likums</vt:lpstr>
      <vt:lpstr>PowerPoint Presentation</vt:lpstr>
      <vt:lpstr>Ugunsdzēsības aparāti</vt:lpstr>
      <vt:lpstr>Ugunsdzēsības aparātu  izvietojums</vt:lpstr>
      <vt:lpstr>PowerPoint Presentation</vt:lpstr>
      <vt:lpstr>PowerPoint Presentation</vt:lpstr>
      <vt:lpstr>PowerPoint Presentation</vt:lpstr>
      <vt:lpstr>PowerPoint Presentation</vt:lpstr>
      <vt:lpstr>PowerPoint Presentation</vt:lpstr>
      <vt:lpstr>Civilās aizsardzības plāns</vt:lpstr>
      <vt:lpstr>PowerPoint Presentation</vt:lpstr>
      <vt:lpstr>PowerPoint Presentation</vt:lpstr>
      <vt:lpstr>PowerPoint Presentation</vt:lpstr>
      <vt:lpstr>PowerPoint Presentation</vt:lpstr>
      <vt:lpstr>PowerPoint Presentation</vt:lpstr>
      <vt:lpstr>VĒTRA  </vt:lpstr>
      <vt:lpstr>PowerPoint Presentation</vt:lpstr>
      <vt:lpstr>Rīcība ugunsgrēka gadījumā</vt:lpstr>
      <vt:lpstr>informācija par rīcību dažādu apdraudējumu gadījumā Valsts ugunsdzēsības un glābšanas dienesta mājas lapā  www.vugd.gov.lv  sadaļās: Drošības padomi   You Tube “Bīstamā robeža”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Vugd 112222222222222222222222222222222222222222222222222222222222222222222222222222222222222222222222222222222222222222222222222222222222222222222222222222222222222222222222222222222222</dc:title>
  <dc:creator>Gita Tretjakova</dc:creator>
  <cp:lastModifiedBy>VISC-ZURIJA1</cp:lastModifiedBy>
  <cp:revision>329</cp:revision>
  <cp:lastPrinted>2013-03-22T14:08:10Z</cp:lastPrinted>
  <dcterms:created xsi:type="dcterms:W3CDTF">2006-05-07T06:17:28Z</dcterms:created>
  <dcterms:modified xsi:type="dcterms:W3CDTF">2021-02-25T07:08:03Z</dcterms:modified>
</cp:coreProperties>
</file>