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2" r:id="rId1"/>
  </p:sldMasterIdLst>
  <p:notesMasterIdLst>
    <p:notesMasterId r:id="rId17"/>
  </p:notesMasterIdLst>
  <p:handoutMasterIdLst>
    <p:handoutMasterId r:id="rId18"/>
  </p:handoutMasterIdLst>
  <p:sldIdLst>
    <p:sldId id="282" r:id="rId2"/>
    <p:sldId id="981" r:id="rId3"/>
    <p:sldId id="983" r:id="rId4"/>
    <p:sldId id="978" r:id="rId5"/>
    <p:sldId id="974" r:id="rId6"/>
    <p:sldId id="976" r:id="rId7"/>
    <p:sldId id="968" r:id="rId8"/>
    <p:sldId id="967" r:id="rId9"/>
    <p:sldId id="979" r:id="rId10"/>
    <p:sldId id="980" r:id="rId11"/>
    <p:sldId id="982" r:id="rId12"/>
    <p:sldId id="984" r:id="rId13"/>
    <p:sldId id="973" r:id="rId14"/>
    <p:sldId id="910" r:id="rId15"/>
    <p:sldId id="972" r:id="rId16"/>
  </p:sldIdLst>
  <p:sldSz cx="9144000" cy="6858000" type="screen4x3"/>
  <p:notesSz cx="7053263" cy="93091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3" autoAdjust="0"/>
    <p:restoredTop sz="82968" autoAdjust="0"/>
  </p:normalViewPr>
  <p:slideViewPr>
    <p:cSldViewPr snapToGrid="0">
      <p:cViewPr varScale="1">
        <p:scale>
          <a:sx n="71" d="100"/>
          <a:sy n="71" d="100"/>
        </p:scale>
        <p:origin x="160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A786A934-1A17-4EAF-A70A-46DBD5977F0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DD388DCC-74DB-4FED-9DB3-EE16833B5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45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1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1B04563C-B160-4EAD-BC2F-7DDDDDB7F033}" type="datetimeFigureOut">
              <a:rPr lang="is-IS" smtClean="0"/>
              <a:t>23.10.2023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4" tIns="46747" rIns="93494" bIns="46747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9"/>
          </a:xfrm>
          <a:prstGeom prst="rect">
            <a:avLst/>
          </a:prstGeom>
        </p:spPr>
        <p:txBody>
          <a:bodyPr vert="horz" lIns="93494" tIns="46747" rIns="93494" bIns="467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0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0C0C6EF9-1384-4A0D-80D8-DDA47E5811B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8770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C6EF9-1384-4A0D-80D8-DDA47E5811B2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50645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Circe"/>
              </a:rPr>
              <a:t>“</a:t>
            </a:r>
            <a:r>
              <a:rPr lang="ru-RU" b="0" i="0" dirty="0">
                <a:solidFill>
                  <a:srgbClr val="000000"/>
                </a:solidFill>
                <a:effectLst/>
                <a:latin typeface="Circe"/>
              </a:rPr>
              <a:t>Большая семейная фотография</a:t>
            </a:r>
            <a:r>
              <a:rPr lang="en-US" b="0" i="0" dirty="0">
                <a:solidFill>
                  <a:srgbClr val="000000"/>
                </a:solidFill>
                <a:effectLst/>
                <a:latin typeface="Circe"/>
              </a:rPr>
              <a:t>”</a:t>
            </a:r>
            <a:br>
              <a:rPr lang="ru-RU" dirty="0"/>
            </a:br>
            <a:br>
              <a:rPr lang="ru-RU" dirty="0"/>
            </a:br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C6EF9-1384-4A0D-80D8-DDA47E5811B2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58454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lv-LV" sz="1200" dirty="0">
                <a:latin typeface="+mn-lt"/>
              </a:rPr>
              <a:t>https://wheelofnames.com/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C6EF9-1384-4A0D-80D8-DDA47E5811B2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07011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Circe"/>
              </a:rPr>
              <a:t>“</a:t>
            </a:r>
            <a:r>
              <a:rPr lang="ru-RU" b="0" i="0" dirty="0">
                <a:solidFill>
                  <a:srgbClr val="000000"/>
                </a:solidFill>
                <a:effectLst/>
                <a:latin typeface="Circe"/>
              </a:rPr>
              <a:t>Большая семейная фотография</a:t>
            </a:r>
            <a:r>
              <a:rPr lang="en-US" b="0" i="0" dirty="0">
                <a:solidFill>
                  <a:srgbClr val="000000"/>
                </a:solidFill>
                <a:effectLst/>
                <a:latin typeface="Circe"/>
              </a:rPr>
              <a:t>”</a:t>
            </a:r>
            <a:br>
              <a:rPr lang="ru-RU" dirty="0"/>
            </a:br>
            <a:br>
              <a:rPr lang="ru-RU" dirty="0"/>
            </a:br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C6EF9-1384-4A0D-80D8-DDA47E5811B2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91035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lv-LV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C6EF9-1384-4A0D-80D8-DDA47E5811B2}" type="slidenum">
              <a:rPr lang="is-IS" smtClean="0"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70070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lv-LV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C6EF9-1384-4A0D-80D8-DDA47E5811B2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5814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C6EF9-1384-4A0D-80D8-DDA47E5811B2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34677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Papīrs</a:t>
            </a:r>
            <a:r>
              <a:rPr lang="en-US" dirty="0"/>
              <a:t>/</a:t>
            </a:r>
            <a:r>
              <a:rPr lang="en-US" dirty="0" err="1"/>
              <a:t>kartons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Apaļš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Labi</a:t>
            </a:r>
            <a:r>
              <a:rPr lang="en-US" dirty="0"/>
              <a:t> </a:t>
            </a:r>
            <a:r>
              <a:rPr lang="en-US" dirty="0" err="1"/>
              <a:t>smaržo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Ēdams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Metālisks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Dzeltenā</a:t>
            </a:r>
            <a:r>
              <a:rPr lang="en-US" dirty="0"/>
              <a:t> </a:t>
            </a:r>
            <a:r>
              <a:rPr lang="en-US" dirty="0" err="1"/>
              <a:t>krāsā</a:t>
            </a:r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C6EF9-1384-4A0D-80D8-DDA47E5811B2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20685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Jūsu</a:t>
            </a:r>
            <a:r>
              <a:rPr lang="en-US" dirty="0"/>
              <a:t> “</a:t>
            </a:r>
            <a:r>
              <a:rPr lang="en-US" dirty="0" err="1"/>
              <a:t>spēļu</a:t>
            </a:r>
            <a:r>
              <a:rPr lang="en-US" dirty="0"/>
              <a:t> </a:t>
            </a:r>
            <a:r>
              <a:rPr lang="en-US" dirty="0" err="1"/>
              <a:t>bagāža</a:t>
            </a:r>
            <a:r>
              <a:rPr lang="en-US" dirty="0"/>
              <a:t>” un </a:t>
            </a:r>
            <a:r>
              <a:rPr lang="en-US" dirty="0" err="1"/>
              <a:t>rezerves</a:t>
            </a:r>
            <a:r>
              <a:rPr lang="en-US" dirty="0"/>
              <a:t> </a:t>
            </a:r>
            <a:r>
              <a:rPr lang="en-US" dirty="0" err="1"/>
              <a:t>variantu</a:t>
            </a:r>
            <a:r>
              <a:rPr lang="en-US" dirty="0"/>
              <a:t> </a:t>
            </a:r>
            <a:r>
              <a:rPr lang="en-US" dirty="0" err="1"/>
              <a:t>esamība</a:t>
            </a:r>
            <a:r>
              <a:rPr lang="en-US" dirty="0"/>
              <a:t> </a:t>
            </a:r>
            <a:r>
              <a:rPr lang="en-US" dirty="0" err="1"/>
              <a:t>paaugstina</a:t>
            </a:r>
            <a:r>
              <a:rPr lang="en-US" dirty="0"/>
              <a:t> </a:t>
            </a:r>
            <a:r>
              <a:rPr lang="en-US" dirty="0" err="1"/>
              <a:t>izredzes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*</a:t>
            </a:r>
            <a:r>
              <a:rPr lang="en-US" dirty="0" err="1"/>
              <a:t>Baltā</a:t>
            </a:r>
            <a:r>
              <a:rPr lang="en-US" dirty="0"/>
              <a:t> </a:t>
            </a:r>
            <a:r>
              <a:rPr lang="en-US" dirty="0" err="1"/>
              <a:t>tāfele</a:t>
            </a:r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C6EF9-1384-4A0D-80D8-DDA47E5811B2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01002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 dirty="0" err="1">
                <a:latin typeface="+mn-lt"/>
              </a:rPr>
              <a:t>Vadītāja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uzdevums</a:t>
            </a:r>
            <a:r>
              <a:rPr lang="en-US" sz="1200" dirty="0">
                <a:latin typeface="+mn-lt"/>
              </a:rPr>
              <a:t> – </a:t>
            </a:r>
            <a:r>
              <a:rPr lang="en-US" sz="1200" dirty="0" err="1">
                <a:latin typeface="+mn-lt"/>
              </a:rPr>
              <a:t>noturēt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spēles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virzību</a:t>
            </a:r>
            <a:r>
              <a:rPr lang="en-US" sz="1200" dirty="0">
                <a:latin typeface="+mn-lt"/>
              </a:rPr>
              <a:t>. </a:t>
            </a:r>
            <a:endParaRPr lang="lv-LV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C6EF9-1384-4A0D-80D8-DDA47E5811B2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74633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C6EF9-1384-4A0D-80D8-DDA47E5811B2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53902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lv-LV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C6EF9-1384-4A0D-80D8-DDA47E5811B2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88911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lv-LV" sz="1200" kern="0" dirty="0" err="1">
                <a:solidFill>
                  <a:schemeClr val="accent1"/>
                </a:solidFill>
              </a:rPr>
              <a:t>Visi</a:t>
            </a:r>
            <a:r>
              <a:rPr lang="en-US" altLang="lv-LV" sz="1200" kern="0" dirty="0">
                <a:solidFill>
                  <a:schemeClr val="accent1"/>
                </a:solidFill>
              </a:rPr>
              <a:t> </a:t>
            </a:r>
            <a:r>
              <a:rPr lang="en-US" altLang="lv-LV" sz="1200" kern="0" dirty="0" err="1">
                <a:solidFill>
                  <a:schemeClr val="accent1"/>
                </a:solidFill>
              </a:rPr>
              <a:t>vienādi</a:t>
            </a:r>
            <a:r>
              <a:rPr lang="en-US" altLang="lv-LV" sz="1200" kern="0" dirty="0">
                <a:solidFill>
                  <a:schemeClr val="accent1"/>
                </a:solidFill>
              </a:rPr>
              <a:t> </a:t>
            </a:r>
            <a:r>
              <a:rPr lang="en-US" altLang="lv-LV" sz="1200" kern="0" dirty="0" err="1">
                <a:solidFill>
                  <a:schemeClr val="accent1"/>
                </a:solidFill>
              </a:rPr>
              <a:t>nedribelēs</a:t>
            </a:r>
            <a:r>
              <a:rPr lang="en-US" altLang="lv-LV" sz="1200" kern="0" dirty="0">
                <a:solidFill>
                  <a:schemeClr val="accent1"/>
                </a:solidFill>
              </a:rPr>
              <a:t> </a:t>
            </a:r>
            <a:r>
              <a:rPr lang="en-US" altLang="lv-LV" sz="1200" kern="0" dirty="0" err="1">
                <a:solidFill>
                  <a:schemeClr val="accent1"/>
                </a:solidFill>
              </a:rPr>
              <a:t>bumbu</a:t>
            </a:r>
            <a:r>
              <a:rPr lang="en-US" altLang="lv-LV" sz="1200" kern="0" dirty="0">
                <a:solidFill>
                  <a:schemeClr val="accent1"/>
                </a:solidFill>
              </a:rPr>
              <a:t> </a:t>
            </a:r>
            <a:r>
              <a:rPr lang="en-US" altLang="lv-LV" sz="1200" kern="0" dirty="0" err="1">
                <a:solidFill>
                  <a:schemeClr val="accent1"/>
                </a:solidFill>
              </a:rPr>
              <a:t>vienā</a:t>
            </a:r>
            <a:r>
              <a:rPr lang="en-US" altLang="lv-LV" sz="1200" kern="0" dirty="0">
                <a:solidFill>
                  <a:schemeClr val="accent1"/>
                </a:solidFill>
              </a:rPr>
              <a:t> </a:t>
            </a:r>
            <a:r>
              <a:rPr lang="en-US" altLang="lv-LV" sz="1200" kern="0" dirty="0" err="1">
                <a:solidFill>
                  <a:schemeClr val="accent1"/>
                </a:solidFill>
              </a:rPr>
              <a:t>rindā</a:t>
            </a:r>
            <a:r>
              <a:rPr lang="en-US" altLang="lv-LV" sz="1200" kern="0" dirty="0">
                <a:solidFill>
                  <a:schemeClr val="accent1"/>
                </a:solidFill>
              </a:rPr>
              <a:t>, ja </a:t>
            </a:r>
            <a:r>
              <a:rPr lang="en-US" altLang="lv-LV" sz="1200" kern="0" dirty="0" err="1">
                <a:solidFill>
                  <a:schemeClr val="accent1"/>
                </a:solidFill>
              </a:rPr>
              <a:t>visi</a:t>
            </a:r>
            <a:r>
              <a:rPr lang="en-US" altLang="lv-LV" sz="1200" kern="0" dirty="0">
                <a:solidFill>
                  <a:schemeClr val="accent1"/>
                </a:solidFill>
              </a:rPr>
              <a:t> </a:t>
            </a:r>
            <a:r>
              <a:rPr lang="en-US" altLang="lv-LV" sz="1200" kern="0" dirty="0" err="1">
                <a:solidFill>
                  <a:schemeClr val="accent1"/>
                </a:solidFill>
              </a:rPr>
              <a:t>iet</a:t>
            </a:r>
            <a:r>
              <a:rPr lang="en-US" altLang="lv-LV" sz="1200" kern="0" dirty="0">
                <a:solidFill>
                  <a:schemeClr val="accent1"/>
                </a:solidFill>
              </a:rPr>
              <a:t> </a:t>
            </a:r>
            <a:r>
              <a:rPr lang="en-US" altLang="lv-LV" sz="1200" kern="0" dirty="0" err="1">
                <a:solidFill>
                  <a:schemeClr val="accent1"/>
                </a:solidFill>
              </a:rPr>
              <a:t>tev</a:t>
            </a:r>
            <a:r>
              <a:rPr lang="en-US" altLang="lv-LV" sz="1200" kern="0" dirty="0">
                <a:solidFill>
                  <a:schemeClr val="accent1"/>
                </a:solidFill>
              </a:rPr>
              <a:t> </a:t>
            </a:r>
            <a:r>
              <a:rPr lang="en-US" altLang="lv-LV" sz="1200" kern="0" dirty="0" err="1">
                <a:solidFill>
                  <a:schemeClr val="accent1"/>
                </a:solidFill>
              </a:rPr>
              <a:t>jāiet</a:t>
            </a:r>
            <a:r>
              <a:rPr lang="en-US" altLang="lv-LV" sz="1200" kern="0" dirty="0">
                <a:solidFill>
                  <a:schemeClr val="accent1"/>
                </a:solidFill>
              </a:rPr>
              <a:t>, </a:t>
            </a:r>
            <a:r>
              <a:rPr lang="en-US" altLang="lv-LV" sz="1200" kern="0" dirty="0" err="1">
                <a:solidFill>
                  <a:schemeClr val="accent1"/>
                </a:solidFill>
              </a:rPr>
              <a:t>visi</a:t>
            </a:r>
            <a:r>
              <a:rPr lang="en-US" altLang="lv-LV" sz="1200" kern="0" dirty="0">
                <a:solidFill>
                  <a:schemeClr val="accent1"/>
                </a:solidFill>
              </a:rPr>
              <a:t> </a:t>
            </a:r>
            <a:r>
              <a:rPr lang="en-US" altLang="lv-LV" sz="1200" kern="0" dirty="0" err="1">
                <a:solidFill>
                  <a:schemeClr val="accent1"/>
                </a:solidFill>
              </a:rPr>
              <a:t>dara</a:t>
            </a:r>
            <a:r>
              <a:rPr lang="en-US" altLang="lv-LV" sz="1200" kern="0" dirty="0">
                <a:solidFill>
                  <a:schemeClr val="accent1"/>
                </a:solidFill>
              </a:rPr>
              <a:t>, </a:t>
            </a:r>
            <a:r>
              <a:rPr lang="en-US" altLang="lv-LV" sz="1200" kern="0" dirty="0" err="1">
                <a:solidFill>
                  <a:schemeClr val="accent1"/>
                </a:solidFill>
              </a:rPr>
              <a:t>tev</a:t>
            </a:r>
            <a:r>
              <a:rPr lang="en-US" altLang="lv-LV" sz="1200" kern="0" dirty="0">
                <a:solidFill>
                  <a:schemeClr val="accent1"/>
                </a:solidFill>
              </a:rPr>
              <a:t> </a:t>
            </a:r>
            <a:r>
              <a:rPr lang="en-US" altLang="lv-LV" sz="1200" kern="0" dirty="0" err="1">
                <a:solidFill>
                  <a:schemeClr val="accent1"/>
                </a:solidFill>
              </a:rPr>
              <a:t>arī</a:t>
            </a:r>
            <a:r>
              <a:rPr lang="en-US" altLang="lv-LV" sz="1200" kern="0" dirty="0">
                <a:solidFill>
                  <a:schemeClr val="accent1"/>
                </a:solidFill>
              </a:rPr>
              <a:t> </a:t>
            </a:r>
            <a:r>
              <a:rPr lang="en-US" altLang="lv-LV" sz="1200" kern="0" dirty="0" err="1">
                <a:solidFill>
                  <a:schemeClr val="accent1"/>
                </a:solidFill>
              </a:rPr>
              <a:t>jādara</a:t>
            </a:r>
            <a:r>
              <a:rPr lang="en-US" altLang="lv-LV" sz="1200" kern="0" dirty="0">
                <a:solidFill>
                  <a:schemeClr val="accent1"/>
                </a:solidFill>
              </a:rPr>
              <a:t>…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1200" dirty="0">
              <a:latin typeface="+mn-lt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1200" dirty="0">
                <a:latin typeface="+mn-lt"/>
              </a:rPr>
              <a:t>Jo </a:t>
            </a:r>
            <a:r>
              <a:rPr lang="en-US" sz="1200" dirty="0" err="1">
                <a:latin typeface="+mn-lt"/>
              </a:rPr>
              <a:t>vairāk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iesaistam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pašus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bērnus</a:t>
            </a:r>
            <a:r>
              <a:rPr lang="en-US" sz="1200" dirty="0">
                <a:latin typeface="+mn-lt"/>
              </a:rPr>
              <a:t>, jo </a:t>
            </a:r>
            <a:r>
              <a:rPr lang="en-US" sz="1200" dirty="0" err="1">
                <a:latin typeface="+mn-lt"/>
              </a:rPr>
              <a:t>labāk</a:t>
            </a:r>
            <a:r>
              <a:rPr lang="en-US" sz="1200" dirty="0">
                <a:latin typeface="+mn-lt"/>
              </a:rPr>
              <a:t>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1200" dirty="0" err="1">
                <a:latin typeface="+mn-lt"/>
              </a:rPr>
              <a:t>Spēles</a:t>
            </a:r>
            <a:r>
              <a:rPr lang="en-US" sz="1200" dirty="0">
                <a:latin typeface="+mn-lt"/>
              </a:rPr>
              <a:t>, kas </a:t>
            </a:r>
            <a:r>
              <a:rPr lang="en-US" sz="1200" dirty="0" err="1">
                <a:latin typeface="+mn-lt"/>
              </a:rPr>
              <a:t>nekaitē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bērniem</a:t>
            </a:r>
            <a:r>
              <a:rPr lang="en-US" sz="1200" dirty="0">
                <a:latin typeface="+mn-lt"/>
              </a:rPr>
              <a:t>, bet </a:t>
            </a:r>
            <a:r>
              <a:rPr lang="en-US" sz="1200" dirty="0" err="1">
                <a:latin typeface="+mn-lt"/>
              </a:rPr>
              <a:t>veicina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viņu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potenciālu</a:t>
            </a:r>
            <a:r>
              <a:rPr lang="en-US" sz="1200" dirty="0">
                <a:latin typeface="+mn-lt"/>
              </a:rPr>
              <a:t>.</a:t>
            </a:r>
            <a:endParaRPr lang="lv-LV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C6EF9-1384-4A0D-80D8-DDA47E5811B2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46998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C6EF9-1384-4A0D-80D8-DDA47E5811B2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2692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EC71-F18E-492F-8F36-2F43FFA189FD}" type="datetimeFigureOut">
              <a:rPr lang="is-IS" smtClean="0"/>
              <a:t>23.10.2023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9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EC71-F18E-492F-8F36-2F43FFA189FD}" type="datetimeFigureOut">
              <a:rPr lang="is-IS" smtClean="0"/>
              <a:t>23.10.2023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464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EC71-F18E-492F-8F36-2F43FFA189FD}" type="datetimeFigureOut">
              <a:rPr lang="is-IS" smtClean="0"/>
              <a:t>23.10.2023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622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EC71-F18E-492F-8F36-2F43FFA189FD}" type="datetimeFigureOut">
              <a:rPr lang="is-IS" smtClean="0"/>
              <a:t>23.10.2023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9950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EC71-F18E-492F-8F36-2F43FFA189FD}" type="datetimeFigureOut">
              <a:rPr lang="is-IS" smtClean="0"/>
              <a:t>23.10.2023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59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EC71-F18E-492F-8F36-2F43FFA189FD}" type="datetimeFigureOut">
              <a:rPr lang="is-IS" smtClean="0"/>
              <a:t>23.10.2023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2544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EC71-F18E-492F-8F36-2F43FFA189FD}" type="datetimeFigureOut">
              <a:rPr lang="is-IS" smtClean="0"/>
              <a:t>23.10.2023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6477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EC71-F18E-492F-8F36-2F43FFA189FD}" type="datetimeFigureOut">
              <a:rPr lang="is-IS" smtClean="0"/>
              <a:t>23.10.2023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21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EC71-F18E-492F-8F36-2F43FFA189FD}" type="datetimeFigureOut">
              <a:rPr lang="is-IS" smtClean="0"/>
              <a:t>23.10.2023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8336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263EC71-F18E-492F-8F36-2F43FFA189FD}" type="datetimeFigureOut">
              <a:rPr lang="is-IS" smtClean="0"/>
              <a:t>23.10.2023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3408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EC71-F18E-492F-8F36-2F43FFA189FD}" type="datetimeFigureOut">
              <a:rPr lang="is-IS" smtClean="0"/>
              <a:t>23.10.2023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5986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63EC71-F18E-492F-8F36-2F43FFA189FD}" type="datetimeFigureOut">
              <a:rPr lang="is-IS" smtClean="0"/>
              <a:t>23.10.2023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285211-9689-4807-B259-0ECA34EC9333}" type="slidenum">
              <a:rPr lang="is-IS" smtClean="0"/>
              <a:t>‹#›</a:t>
            </a:fld>
            <a:endParaRPr lang="is-I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82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2960" y="869719"/>
            <a:ext cx="7543800" cy="2237688"/>
          </a:xfrm>
        </p:spPr>
        <p:txBody>
          <a:bodyPr>
            <a:noAutofit/>
          </a:bodyPr>
          <a:lstStyle/>
          <a:p>
            <a:pPr algn="ctr"/>
            <a:r>
              <a:rPr lang="lv-LV" sz="5400" b="1" dirty="0">
                <a:solidFill>
                  <a:schemeClr val="accent1"/>
                </a:solidFill>
              </a:rPr>
              <a:t>Spēļu metode nometņu vadītāju darbā</a:t>
            </a:r>
            <a:r>
              <a:rPr lang="en-US" sz="5400" b="1" dirty="0">
                <a:solidFill>
                  <a:schemeClr val="accent1"/>
                </a:solidFill>
              </a:rPr>
              <a:t>. </a:t>
            </a:r>
            <a:r>
              <a:rPr lang="en-US" sz="5400" b="1" dirty="0" err="1">
                <a:solidFill>
                  <a:schemeClr val="accent1"/>
                </a:solidFill>
              </a:rPr>
              <a:t>Ieteikumi</a:t>
            </a:r>
            <a:endParaRPr lang="lv-LV" sz="5400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22960" y="4996592"/>
            <a:ext cx="7543800" cy="964261"/>
          </a:xfrm>
        </p:spPr>
        <p:txBody>
          <a:bodyPr>
            <a:normAutofit/>
          </a:bodyPr>
          <a:lstStyle/>
          <a:p>
            <a:pPr algn="r"/>
            <a:r>
              <a:rPr lang="lv-LV" sz="1800" dirty="0"/>
              <a:t>MG.PSYCH. </a:t>
            </a:r>
            <a:r>
              <a:rPr lang="lv-LV" sz="1800" b="1" dirty="0"/>
              <a:t>Madara </a:t>
            </a:r>
            <a:r>
              <a:rPr lang="lv-LV" sz="1800" b="1" dirty="0" err="1"/>
              <a:t>grandāne</a:t>
            </a:r>
            <a:endParaRPr lang="lv-LV" sz="1800" b="1" dirty="0"/>
          </a:p>
          <a:p>
            <a:pPr algn="r"/>
            <a:r>
              <a:rPr lang="lv-LV" sz="1800" dirty="0"/>
              <a:t>23</a:t>
            </a:r>
            <a:r>
              <a:rPr lang="en-US" sz="1800" dirty="0"/>
              <a:t>.</a:t>
            </a:r>
            <a:r>
              <a:rPr lang="lv-LV" sz="1800" dirty="0"/>
              <a:t>oktobris, 2023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9" y="4164947"/>
            <a:ext cx="3978111" cy="223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66E6-52D4-4C60-80D4-5196D60D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2" y="-1296543"/>
            <a:ext cx="2400300" cy="2286000"/>
          </a:xfrm>
        </p:spPr>
        <p:txBody>
          <a:bodyPr/>
          <a:lstStyle/>
          <a:p>
            <a:r>
              <a:rPr lang="en-US" dirty="0" err="1"/>
              <a:t>Izaicinājumi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ABCA1-4153-45C4-ADD8-F8BD3BD41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588" y="297179"/>
            <a:ext cx="5707674" cy="620398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accent1"/>
                </a:solidFill>
              </a:rPr>
              <a:t>Grupas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dažādība</a:t>
            </a:r>
            <a:r>
              <a:rPr lang="en-US" b="1" dirty="0">
                <a:solidFill>
                  <a:schemeClr val="accent1"/>
                </a:solidFill>
              </a:rPr>
              <a:t> (</a:t>
            </a:r>
            <a:r>
              <a:rPr lang="en-US" b="1" dirty="0" err="1">
                <a:solidFill>
                  <a:schemeClr val="accent1"/>
                </a:solidFill>
              </a:rPr>
              <a:t>skaits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vecums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dzimums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utt</a:t>
            </a:r>
            <a:r>
              <a:rPr lang="en-US" b="1" dirty="0">
                <a:solidFill>
                  <a:schemeClr val="accent1"/>
                </a:solidFill>
              </a:rPr>
              <a:t>.)?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accent1"/>
                </a:solidFill>
              </a:rPr>
              <a:t>Kā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noturēt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uzmanību</a:t>
            </a:r>
            <a:r>
              <a:rPr lang="en-US" b="1" dirty="0">
                <a:solidFill>
                  <a:schemeClr val="accent1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accent1"/>
                </a:solidFill>
              </a:rPr>
              <a:t>Jāpiedalās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visiem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vai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kāds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drīkst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nepiedalīties</a:t>
            </a:r>
            <a:r>
              <a:rPr lang="en-US" b="1" dirty="0">
                <a:solidFill>
                  <a:schemeClr val="accent1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accent1"/>
                </a:solidFill>
              </a:rPr>
              <a:t>Spēle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ievelkās</a:t>
            </a:r>
            <a:r>
              <a:rPr lang="en-US" b="1" dirty="0">
                <a:solidFill>
                  <a:schemeClr val="accent1"/>
                </a:solidFill>
              </a:rPr>
              <a:t> un “</a:t>
            </a:r>
            <a:r>
              <a:rPr lang="en-US" b="1" dirty="0" err="1">
                <a:solidFill>
                  <a:schemeClr val="accent1"/>
                </a:solidFill>
              </a:rPr>
              <a:t>pārtrakojās</a:t>
            </a:r>
            <a:r>
              <a:rPr lang="en-US" b="1" dirty="0">
                <a:solidFill>
                  <a:schemeClr val="accent1"/>
                </a:solidFill>
              </a:rPr>
              <a:t>”?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accent1"/>
                </a:solidFill>
              </a:rPr>
              <a:t>Spēles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ar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cīņu</a:t>
            </a:r>
            <a:r>
              <a:rPr lang="en-US" b="1" dirty="0">
                <a:solidFill>
                  <a:schemeClr val="accent1"/>
                </a:solidFill>
              </a:rPr>
              <a:t> par </a:t>
            </a:r>
            <a:r>
              <a:rPr lang="en-US" b="1" dirty="0" err="1">
                <a:solidFill>
                  <a:schemeClr val="accent1"/>
                </a:solidFill>
              </a:rPr>
              <a:t>vietām</a:t>
            </a:r>
            <a:r>
              <a:rPr lang="en-US" b="1" dirty="0">
                <a:solidFill>
                  <a:schemeClr val="accent1"/>
                </a:solidFill>
              </a:rPr>
              <a:t>. </a:t>
            </a:r>
            <a:r>
              <a:rPr lang="en-US" b="1" dirty="0" err="1">
                <a:solidFill>
                  <a:schemeClr val="accent1"/>
                </a:solidFill>
              </a:rPr>
              <a:t>Kā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pārvarēt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zaudējumus</a:t>
            </a:r>
            <a:r>
              <a:rPr lang="en-US" b="1" dirty="0">
                <a:solidFill>
                  <a:schemeClr val="accent1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“</a:t>
            </a:r>
            <a:r>
              <a:rPr lang="en-US" b="1" dirty="0" err="1">
                <a:solidFill>
                  <a:schemeClr val="accent1"/>
                </a:solidFill>
              </a:rPr>
              <a:t>Agresīvie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bērni</a:t>
            </a:r>
            <a:r>
              <a:rPr lang="en-US" b="1" dirty="0">
                <a:solidFill>
                  <a:schemeClr val="accent1"/>
                </a:solidFill>
              </a:rPr>
              <a:t>”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“</a:t>
            </a:r>
            <a:r>
              <a:rPr lang="en-US" b="1" dirty="0" err="1">
                <a:solidFill>
                  <a:schemeClr val="accent1"/>
                </a:solidFill>
              </a:rPr>
              <a:t>Noslēgtie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bērni</a:t>
            </a:r>
            <a:r>
              <a:rPr lang="en-US" b="1" dirty="0">
                <a:solidFill>
                  <a:schemeClr val="accent1"/>
                </a:solidFill>
              </a:rPr>
              <a:t>”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“</a:t>
            </a:r>
            <a:r>
              <a:rPr lang="en-US" b="1" dirty="0" err="1">
                <a:solidFill>
                  <a:schemeClr val="accent1"/>
                </a:solidFill>
              </a:rPr>
              <a:t>Bērni</a:t>
            </a:r>
            <a:r>
              <a:rPr lang="en-US" b="1" dirty="0">
                <a:solidFill>
                  <a:schemeClr val="accent1"/>
                </a:solidFill>
              </a:rPr>
              <a:t> – </a:t>
            </a:r>
            <a:r>
              <a:rPr lang="en-US" b="1" dirty="0" err="1">
                <a:solidFill>
                  <a:schemeClr val="accent1"/>
                </a:solidFill>
              </a:rPr>
              <a:t>protestētāji</a:t>
            </a:r>
            <a:r>
              <a:rPr lang="en-US" b="1" dirty="0">
                <a:solidFill>
                  <a:schemeClr val="accent1"/>
                </a:solidFill>
              </a:rPr>
              <a:t>”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“</a:t>
            </a:r>
            <a:r>
              <a:rPr lang="en-US" b="1" dirty="0" err="1">
                <a:solidFill>
                  <a:schemeClr val="accent1"/>
                </a:solidFill>
              </a:rPr>
              <a:t>Bērni</a:t>
            </a:r>
            <a:r>
              <a:rPr lang="en-US" b="1" dirty="0">
                <a:solidFill>
                  <a:schemeClr val="accent1"/>
                </a:solidFill>
              </a:rPr>
              <a:t> – </a:t>
            </a:r>
            <a:r>
              <a:rPr lang="en-US" b="1" dirty="0" err="1">
                <a:solidFill>
                  <a:schemeClr val="accent1"/>
                </a:solidFill>
              </a:rPr>
              <a:t>līderi</a:t>
            </a:r>
            <a:r>
              <a:rPr lang="en-US" b="1" dirty="0">
                <a:solidFill>
                  <a:schemeClr val="accent1"/>
                </a:solidFill>
              </a:rPr>
              <a:t>”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/>
                </a:solidFill>
              </a:rPr>
              <a:t>Manas </a:t>
            </a:r>
            <a:r>
              <a:rPr lang="en-US" sz="2000" b="1" dirty="0" err="1">
                <a:solidFill>
                  <a:schemeClr val="accent1"/>
                </a:solidFill>
              </a:rPr>
              <a:t>personīgās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izjūtas</a:t>
            </a:r>
            <a:r>
              <a:rPr lang="en-US" sz="2000" b="1" dirty="0">
                <a:solidFill>
                  <a:schemeClr val="accent1"/>
                </a:solidFill>
              </a:rPr>
              <a:t> un </a:t>
            </a:r>
            <a:r>
              <a:rPr lang="en-US" sz="2000" b="1" dirty="0" err="1">
                <a:solidFill>
                  <a:schemeClr val="accent1"/>
                </a:solidFill>
              </a:rPr>
              <a:t>pieredze</a:t>
            </a:r>
            <a:r>
              <a:rPr lang="en-US" sz="2000" b="1" dirty="0">
                <a:solidFill>
                  <a:schemeClr val="accent1"/>
                </a:solidFill>
              </a:rPr>
              <a:t> par </a:t>
            </a:r>
            <a:r>
              <a:rPr lang="en-US" sz="2000" b="1" dirty="0" err="1">
                <a:solidFill>
                  <a:schemeClr val="accent1"/>
                </a:solidFill>
              </a:rPr>
              <a:t>doto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spēli</a:t>
            </a:r>
            <a:r>
              <a:rPr lang="en-US" sz="2000" b="1" dirty="0">
                <a:solidFill>
                  <a:schemeClr val="accent1"/>
                </a:solidFill>
              </a:rPr>
              <a:t>…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P.S. </a:t>
            </a:r>
            <a:r>
              <a:rPr lang="en-US" sz="2000" b="1" dirty="0" err="1">
                <a:solidFill>
                  <a:schemeClr val="accent1"/>
                </a:solidFill>
              </a:rPr>
              <a:t>Kurā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fāzē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atrodas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šobrīd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grupa</a:t>
            </a:r>
            <a:r>
              <a:rPr lang="en-US" b="1" dirty="0">
                <a:solidFill>
                  <a:schemeClr val="accent1"/>
                </a:solidFill>
              </a:rPr>
              <a:t>? 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endParaRPr lang="aa-ET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1498C1-BF33-47BB-A66E-FFB2F6E04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898053"/>
              </p:ext>
            </p:extLst>
          </p:nvPr>
        </p:nvGraphicFramePr>
        <p:xfrm>
          <a:off x="583902" y="2645413"/>
          <a:ext cx="1780443" cy="4048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443">
                  <a:extLst>
                    <a:ext uri="{9D8B030D-6E8A-4147-A177-3AD203B41FA5}">
                      <a16:colId xmlns:a16="http://schemas.microsoft.com/office/drawing/2014/main" val="3873650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 err="1">
                          <a:effectLst/>
                        </a:rPr>
                        <a:t>Grupas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dinamikas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fāzes</a:t>
                      </a:r>
                      <a:endParaRPr lang="aa-E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/>
                </a:tc>
                <a:extLst>
                  <a:ext uri="{0D108BD9-81ED-4DB2-BD59-A6C34878D82A}">
                    <a16:rowId xmlns:a16="http://schemas.microsoft.com/office/drawing/2014/main" val="4134875139"/>
                  </a:ext>
                </a:extLst>
              </a:tr>
              <a:tr h="651880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lv-LV" sz="1200" b="1" dirty="0">
                          <a:effectLst/>
                        </a:rPr>
                        <a:t>Veidošanās fāze</a:t>
                      </a:r>
                      <a:endParaRPr lang="aa-ET" sz="1100" b="1" dirty="0">
                        <a:effectLst/>
                      </a:endParaRPr>
                    </a:p>
                    <a:p>
                      <a:pPr indent="2159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lv-LV" sz="1200" b="1" dirty="0">
                          <a:effectLst/>
                        </a:rPr>
                        <a:t>(</a:t>
                      </a:r>
                      <a:r>
                        <a:rPr lang="lv-LV" sz="1200" b="1" dirty="0" err="1">
                          <a:effectLst/>
                        </a:rPr>
                        <a:t>forming</a:t>
                      </a:r>
                      <a:r>
                        <a:rPr lang="lv-LV" sz="1200" b="1" dirty="0">
                          <a:effectLst/>
                        </a:rPr>
                        <a:t>)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extLst>
                  <a:ext uri="{0D108BD9-81ED-4DB2-BD59-A6C34878D82A}">
                    <a16:rowId xmlns:a16="http://schemas.microsoft.com/office/drawing/2014/main" val="56002190"/>
                  </a:ext>
                </a:extLst>
              </a:tr>
              <a:tr h="586216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lv-LV" sz="1200" b="1" dirty="0">
                          <a:effectLst/>
                        </a:rPr>
                        <a:t>Varas cīņas fāze</a:t>
                      </a:r>
                      <a:endParaRPr lang="aa-ET" sz="1100" b="1" dirty="0">
                        <a:effectLst/>
                      </a:endParaRPr>
                    </a:p>
                    <a:p>
                      <a:pPr indent="2159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lv-LV" sz="1200" b="1" dirty="0">
                          <a:effectLst/>
                        </a:rPr>
                        <a:t>(</a:t>
                      </a:r>
                      <a:r>
                        <a:rPr lang="lv-LV" sz="1200" b="1" dirty="0" err="1">
                          <a:effectLst/>
                        </a:rPr>
                        <a:t>storming</a:t>
                      </a:r>
                      <a:r>
                        <a:rPr lang="lv-LV" sz="1200" b="1" dirty="0">
                          <a:effectLst/>
                        </a:rPr>
                        <a:t>)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extLst>
                  <a:ext uri="{0D108BD9-81ED-4DB2-BD59-A6C34878D82A}">
                    <a16:rowId xmlns:a16="http://schemas.microsoft.com/office/drawing/2014/main" val="3442389102"/>
                  </a:ext>
                </a:extLst>
              </a:tr>
              <a:tr h="817640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lv-LV" sz="1200" b="1" dirty="0">
                          <a:effectLst/>
                        </a:rPr>
                        <a:t>Tuvības / vienošanās fāze (</a:t>
                      </a:r>
                      <a:r>
                        <a:rPr lang="lv-LV" sz="1200" b="1" dirty="0" err="1">
                          <a:effectLst/>
                        </a:rPr>
                        <a:t>norming</a:t>
                      </a:r>
                      <a:r>
                        <a:rPr lang="lv-LV" sz="1200" b="1" dirty="0">
                          <a:effectLst/>
                        </a:rPr>
                        <a:t>)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extLst>
                  <a:ext uri="{0D108BD9-81ED-4DB2-BD59-A6C34878D82A}">
                    <a16:rowId xmlns:a16="http://schemas.microsoft.com/office/drawing/2014/main" val="147346880"/>
                  </a:ext>
                </a:extLst>
              </a:tr>
              <a:tr h="983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lv-LV" sz="1200" b="1" dirty="0">
                          <a:effectLst/>
                        </a:rPr>
                        <a:t>Sadarbības fāze</a:t>
                      </a:r>
                      <a:endParaRPr lang="aa-ET" sz="1100" b="1" dirty="0">
                        <a:effectLst/>
                      </a:endParaRPr>
                    </a:p>
                    <a:p>
                      <a:pPr indent="2159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lv-LV" sz="1200" b="1" dirty="0">
                          <a:effectLst/>
                        </a:rPr>
                        <a:t>(</a:t>
                      </a:r>
                      <a:r>
                        <a:rPr lang="lv-LV" sz="1200" b="1" dirty="0" err="1">
                          <a:effectLst/>
                        </a:rPr>
                        <a:t>performing</a:t>
                      </a:r>
                      <a:r>
                        <a:rPr lang="lv-LV" sz="1200" b="1" dirty="0">
                          <a:effectLst/>
                        </a:rPr>
                        <a:t>)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extLst>
                  <a:ext uri="{0D108BD9-81ED-4DB2-BD59-A6C34878D82A}">
                    <a16:rowId xmlns:a16="http://schemas.microsoft.com/office/drawing/2014/main" val="3364614346"/>
                  </a:ext>
                </a:extLst>
              </a:tr>
              <a:tr h="851822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lv-LV" sz="1200" b="1" dirty="0">
                          <a:effectLst/>
                        </a:rPr>
                        <a:t>Šķiršanās fāze (</a:t>
                      </a:r>
                      <a:r>
                        <a:rPr lang="lv-LV" sz="1200" b="1" dirty="0" err="1">
                          <a:effectLst/>
                        </a:rPr>
                        <a:t>ending</a:t>
                      </a:r>
                      <a:r>
                        <a:rPr lang="lv-LV" sz="1200" b="1" dirty="0">
                          <a:effectLst/>
                        </a:rPr>
                        <a:t>)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3" marR="52703" marT="0" marB="0" anchor="ctr"/>
                </a:tc>
                <a:extLst>
                  <a:ext uri="{0D108BD9-81ED-4DB2-BD59-A6C34878D82A}">
                    <a16:rowId xmlns:a16="http://schemas.microsoft.com/office/drawing/2014/main" val="2493683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21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4332" y="547557"/>
            <a:ext cx="7173798" cy="900869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chemeClr val="accent2"/>
                </a:solidFill>
              </a:rPr>
              <a:t>Spēļu</a:t>
            </a:r>
            <a:r>
              <a:rPr lang="en-US" sz="4000" b="1" dirty="0">
                <a:solidFill>
                  <a:schemeClr val="accent2"/>
                </a:solidFill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</a:rPr>
              <a:t>izvēle</a:t>
            </a:r>
            <a:endParaRPr lang="lv-LV" sz="4000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1" y="157305"/>
            <a:ext cx="1781671" cy="1781671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F0526B5-AAE7-43AE-94CD-67CE77C5B27B}"/>
              </a:ext>
            </a:extLst>
          </p:cNvPr>
          <p:cNvSpPr txBox="1">
            <a:spLocks/>
          </p:cNvSpPr>
          <p:nvPr/>
        </p:nvSpPr>
        <p:spPr>
          <a:xfrm>
            <a:off x="351455" y="2072444"/>
            <a:ext cx="4142485" cy="305677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t">
              <a:spcBef>
                <a:spcPts val="0"/>
              </a:spcBef>
              <a:spcAft>
                <a:spcPts val="0"/>
              </a:spcAft>
            </a:pPr>
            <a:endParaRPr lang="aa-ET" sz="18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lv-LV" sz="2800" kern="0" dirty="0" err="1">
                <a:solidFill>
                  <a:schemeClr val="accent1"/>
                </a:solidFill>
              </a:rPr>
              <a:t>Pirmsskolas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vecuma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bērniem</a:t>
            </a:r>
            <a:endParaRPr lang="en-US" altLang="lv-LV" sz="28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lv-LV" sz="2800" kern="0" dirty="0" err="1">
                <a:solidFill>
                  <a:schemeClr val="accent1"/>
                </a:solidFill>
              </a:rPr>
              <a:t>Sākumskolas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vecuma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bērniem</a:t>
            </a:r>
            <a:endParaRPr lang="en-US" altLang="lv-LV" sz="28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lv-LV" sz="2800" kern="0" dirty="0" err="1">
                <a:solidFill>
                  <a:schemeClr val="accent1"/>
                </a:solidFill>
              </a:rPr>
              <a:t>Pamatskolas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vecuma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bērniem</a:t>
            </a:r>
            <a:endParaRPr lang="en-US" altLang="lv-LV" sz="28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lv-LV" sz="2800" kern="0" dirty="0" err="1">
                <a:solidFill>
                  <a:schemeClr val="accent1"/>
                </a:solidFill>
              </a:rPr>
              <a:t>Pusaudžu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vecuma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bērniem</a:t>
            </a:r>
            <a:endParaRPr lang="en-US" altLang="lv-LV" sz="28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endParaRPr lang="en-US" altLang="lv-LV" sz="24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endParaRPr lang="en-US" altLang="lv-LV" sz="24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endParaRPr lang="en-US" altLang="lv-LV" sz="24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endParaRPr lang="lv-LV" altLang="lv-LV" sz="2400" kern="0" dirty="0">
              <a:solidFill>
                <a:schemeClr val="accent1"/>
              </a:solidFill>
            </a:endParaRPr>
          </a:p>
          <a:p>
            <a:endParaRPr lang="aa-ET" dirty="0">
              <a:solidFill>
                <a:schemeClr val="accent1"/>
              </a:solidFill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49C3B80-E281-498C-7B78-766E3847D757}"/>
              </a:ext>
            </a:extLst>
          </p:cNvPr>
          <p:cNvSpPr txBox="1">
            <a:spLocks/>
          </p:cNvSpPr>
          <p:nvPr/>
        </p:nvSpPr>
        <p:spPr>
          <a:xfrm>
            <a:off x="4662245" y="1935630"/>
            <a:ext cx="4481755" cy="3524303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t">
              <a:spcBef>
                <a:spcPts val="0"/>
              </a:spcBef>
              <a:spcAft>
                <a:spcPts val="0"/>
              </a:spcAft>
            </a:pPr>
            <a:endParaRPr lang="aa-ET" sz="18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lv-LV" sz="2800" kern="0" dirty="0" err="1">
                <a:solidFill>
                  <a:schemeClr val="accent1"/>
                </a:solidFill>
              </a:rPr>
              <a:t>Iepazīšanās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aktivitāte</a:t>
            </a:r>
            <a:endParaRPr lang="en-US" altLang="lv-LV" sz="28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lv-LV" sz="2800" kern="0" dirty="0" err="1">
                <a:solidFill>
                  <a:schemeClr val="accent1"/>
                </a:solidFill>
              </a:rPr>
              <a:t>Sadalīšana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komandās</a:t>
            </a:r>
            <a:endParaRPr lang="en-US" altLang="lv-LV" sz="28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lv-LV" sz="2800" kern="0" dirty="0" err="1">
                <a:solidFill>
                  <a:schemeClr val="accent1"/>
                </a:solidFill>
              </a:rPr>
              <a:t>Komandas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spēle</a:t>
            </a:r>
            <a:endParaRPr lang="en-US" altLang="lv-LV" sz="28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lv-LV" sz="2800" kern="0" dirty="0" err="1">
                <a:solidFill>
                  <a:schemeClr val="accent1"/>
                </a:solidFill>
              </a:rPr>
              <a:t>Jautrības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spēle</a:t>
            </a:r>
            <a:endParaRPr lang="en-US" altLang="lv-LV" sz="28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lv-LV" sz="2800" kern="0" dirty="0" err="1">
                <a:solidFill>
                  <a:schemeClr val="accent1"/>
                </a:solidFill>
              </a:rPr>
              <a:t>Uzlādēšanas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spēle</a:t>
            </a:r>
            <a:endParaRPr lang="en-US" altLang="lv-LV" sz="28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lv-LV" sz="2800" kern="0" dirty="0" err="1">
                <a:solidFill>
                  <a:schemeClr val="accent1"/>
                </a:solidFill>
              </a:rPr>
              <a:t>Nomierināšanās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aktivitāte</a:t>
            </a:r>
            <a:endParaRPr lang="en-US" altLang="lv-LV" sz="28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lv-LV" sz="2800" kern="0" dirty="0" err="1">
                <a:solidFill>
                  <a:schemeClr val="accent1"/>
                </a:solidFill>
              </a:rPr>
              <a:t>Rituāla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aktivitāte</a:t>
            </a:r>
            <a:endParaRPr lang="en-US" altLang="lv-LV" sz="28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lv-LV" sz="2800" kern="0" dirty="0" err="1">
                <a:solidFill>
                  <a:schemeClr val="accent1"/>
                </a:solidFill>
              </a:rPr>
              <a:t>Atgriezeniskās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saites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aktivitāte</a:t>
            </a:r>
            <a:endParaRPr lang="en-US" altLang="lv-LV" sz="28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endParaRPr lang="en-US" altLang="lv-LV" sz="24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endParaRPr lang="en-US" altLang="lv-LV" sz="24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endParaRPr lang="en-US" altLang="lv-LV" sz="24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endParaRPr lang="lv-LV" altLang="lv-LV" sz="2400" kern="0" dirty="0">
              <a:solidFill>
                <a:schemeClr val="accent1"/>
              </a:solidFill>
            </a:endParaRPr>
          </a:p>
          <a:p>
            <a:endParaRPr lang="aa-E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1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66E6-52D4-4C60-80D4-5196D60D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4331" y="900246"/>
            <a:ext cx="4229101" cy="2355909"/>
          </a:xfrm>
        </p:spPr>
        <p:txBody>
          <a:bodyPr/>
          <a:lstStyle/>
          <a:p>
            <a:pPr algn="ctr"/>
            <a:r>
              <a:rPr lang="en-US" dirty="0" err="1"/>
              <a:t>Vadītāja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laimes</a:t>
            </a:r>
            <a:r>
              <a:rPr lang="en-US" dirty="0"/>
              <a:t> </a:t>
            </a:r>
            <a:r>
              <a:rPr lang="en-US" dirty="0" err="1"/>
              <a:t>atslēga</a:t>
            </a:r>
            <a:r>
              <a:rPr lang="en-US" dirty="0"/>
              <a:t>”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ABCA1-4153-45C4-ADD8-F8BD3BD41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588" y="297179"/>
            <a:ext cx="5707674" cy="62039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1"/>
                </a:solidFill>
              </a:rPr>
              <a:t> Mana </a:t>
            </a:r>
            <a:r>
              <a:rPr lang="en-US" b="1" dirty="0" err="1">
                <a:solidFill>
                  <a:schemeClr val="accent1"/>
                </a:solidFill>
              </a:rPr>
              <a:t>personīgā</a:t>
            </a:r>
            <a:r>
              <a:rPr lang="en-US" b="1" dirty="0">
                <a:solidFill>
                  <a:schemeClr val="accent1"/>
                </a:solidFill>
              </a:rPr>
              <a:t> “</a:t>
            </a:r>
            <a:r>
              <a:rPr lang="en-US" b="1" dirty="0" err="1">
                <a:solidFill>
                  <a:schemeClr val="accent1"/>
                </a:solidFill>
              </a:rPr>
              <a:t>spēļu</a:t>
            </a:r>
            <a:r>
              <a:rPr lang="en-US" b="1" dirty="0">
                <a:solidFill>
                  <a:schemeClr val="accent1"/>
                </a:solidFill>
              </a:rPr>
              <a:t> lade”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1"/>
                </a:solidFill>
              </a:rPr>
              <a:t>Manas </a:t>
            </a:r>
            <a:r>
              <a:rPr lang="en-US" b="1" dirty="0" err="1">
                <a:solidFill>
                  <a:schemeClr val="accent1"/>
                </a:solidFill>
              </a:rPr>
              <a:t>personīgās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izjūtas</a:t>
            </a:r>
            <a:r>
              <a:rPr lang="en-US" b="1" dirty="0">
                <a:solidFill>
                  <a:schemeClr val="accent1"/>
                </a:solidFill>
              </a:rPr>
              <a:t> un </a:t>
            </a:r>
            <a:r>
              <a:rPr lang="en-US" b="1" dirty="0" err="1">
                <a:solidFill>
                  <a:schemeClr val="accent1"/>
                </a:solidFill>
              </a:rPr>
              <a:t>pieredze</a:t>
            </a:r>
            <a:r>
              <a:rPr lang="en-US" b="1" dirty="0">
                <a:solidFill>
                  <a:schemeClr val="accent1"/>
                </a:solidFill>
              </a:rPr>
              <a:t> par </a:t>
            </a:r>
            <a:r>
              <a:rPr lang="en-US" b="1" dirty="0" err="1">
                <a:solidFill>
                  <a:schemeClr val="accent1"/>
                </a:solidFill>
              </a:rPr>
              <a:t>doto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spēli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chemeClr val="accent1"/>
                </a:solidFill>
              </a:rPr>
              <a:t>Viedokļa</a:t>
            </a:r>
            <a:r>
              <a:rPr lang="en-US" b="1" dirty="0">
                <a:solidFill>
                  <a:schemeClr val="accent1"/>
                </a:solidFill>
              </a:rPr>
              <a:t> un </a:t>
            </a:r>
            <a:r>
              <a:rPr lang="en-US" b="1" dirty="0" err="1">
                <a:solidFill>
                  <a:schemeClr val="accent1"/>
                </a:solidFill>
              </a:rPr>
              <a:t>ideju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jautāšana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bērniem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1"/>
                </a:solidFill>
              </a:rPr>
              <a:t>“</a:t>
            </a:r>
            <a:r>
              <a:rPr lang="en-US" b="1" dirty="0" err="1">
                <a:solidFill>
                  <a:schemeClr val="accent1"/>
                </a:solidFill>
              </a:rPr>
              <a:t>Prāta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vētra</a:t>
            </a:r>
            <a:r>
              <a:rPr lang="en-US" b="1" dirty="0">
                <a:solidFill>
                  <a:schemeClr val="accent1"/>
                </a:solidFill>
              </a:rPr>
              <a:t>” </a:t>
            </a:r>
            <a:r>
              <a:rPr lang="en-US" b="1" dirty="0" err="1">
                <a:solidFill>
                  <a:schemeClr val="accent1"/>
                </a:solidFill>
              </a:rPr>
              <a:t>ar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kolēģiem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err="1">
                <a:solidFill>
                  <a:schemeClr val="accent1"/>
                </a:solidFill>
              </a:rPr>
              <a:t>Vienas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spēles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pielāgošana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dažādiem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vecumposmiem</a:t>
            </a:r>
            <a:r>
              <a:rPr lang="en-US" sz="2000" b="1" dirty="0">
                <a:solidFill>
                  <a:schemeClr val="accent1"/>
                </a:solidFill>
              </a:rPr>
              <a:t>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err="1">
                <a:solidFill>
                  <a:schemeClr val="accent1"/>
                </a:solidFill>
              </a:rPr>
              <a:t>Spēles</a:t>
            </a:r>
            <a:r>
              <a:rPr lang="en-US" sz="2000" b="1" dirty="0">
                <a:solidFill>
                  <a:schemeClr val="accent1"/>
                </a:solidFill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</a:rPr>
              <a:t>kurās</a:t>
            </a:r>
            <a:r>
              <a:rPr lang="en-US" sz="2000" b="1" dirty="0">
                <a:solidFill>
                  <a:schemeClr val="accent1"/>
                </a:solidFill>
              </a:rPr>
              <a:t> var </a:t>
            </a:r>
            <a:r>
              <a:rPr lang="en-US" sz="2000" b="1" dirty="0" err="1">
                <a:solidFill>
                  <a:schemeClr val="accent1"/>
                </a:solidFill>
              </a:rPr>
              <a:t>iesaisties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dažāda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vecuma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bērni</a:t>
            </a:r>
            <a:r>
              <a:rPr lang="en-US" sz="2000" b="1" dirty="0">
                <a:solidFill>
                  <a:schemeClr val="accent1"/>
                </a:solidFill>
              </a:rPr>
              <a:t>…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1"/>
                </a:solidFill>
              </a:rPr>
              <a:t>UZZINĀT + SAPRAST</a:t>
            </a:r>
          </a:p>
          <a:p>
            <a:endParaRPr lang="aa-ET" dirty="0"/>
          </a:p>
        </p:txBody>
      </p:sp>
      <p:pic>
        <p:nvPicPr>
          <p:cNvPr id="1026" name="Picture 2" descr="Key | Apartments Vlasici Pag">
            <a:extLst>
              <a:ext uri="{FF2B5EF4-FFF2-40B4-BE49-F238E27FC236}">
                <a16:creationId xmlns:a16="http://schemas.microsoft.com/office/drawing/2014/main" id="{6916DD0B-45CD-3ADE-062D-429CEDBE4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94" y="4345973"/>
            <a:ext cx="3141213" cy="2355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1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0202" y="784994"/>
            <a:ext cx="7173798" cy="900869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chemeClr val="accent2"/>
                </a:solidFill>
              </a:rPr>
              <a:t>Spēļu</a:t>
            </a:r>
            <a:r>
              <a:rPr lang="en-US" sz="4000" b="1" dirty="0">
                <a:solidFill>
                  <a:schemeClr val="accent2"/>
                </a:solidFill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</a:rPr>
              <a:t>avoti</a:t>
            </a:r>
            <a:endParaRPr lang="lv-LV" sz="4000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1" y="157305"/>
            <a:ext cx="1781671" cy="1781671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F0526B5-AAE7-43AE-94CD-67CE77C5B27B}"/>
              </a:ext>
            </a:extLst>
          </p:cNvPr>
          <p:cNvSpPr txBox="1">
            <a:spLocks/>
          </p:cNvSpPr>
          <p:nvPr/>
        </p:nvSpPr>
        <p:spPr>
          <a:xfrm>
            <a:off x="641629" y="1772032"/>
            <a:ext cx="8140030" cy="385269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t">
              <a:spcBef>
                <a:spcPts val="0"/>
              </a:spcBef>
              <a:spcAft>
                <a:spcPts val="0"/>
              </a:spcAft>
            </a:pPr>
            <a:endParaRPr lang="aa-ET" sz="18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lv-LV" sz="2400" kern="0" dirty="0">
                <a:solidFill>
                  <a:schemeClr val="accent1"/>
                </a:solidFill>
              </a:rPr>
              <a:t>www.nometnes.gov.lv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lv-LV" sz="2400" kern="0" dirty="0" err="1">
                <a:solidFill>
                  <a:schemeClr val="accent1"/>
                </a:solidFill>
              </a:rPr>
              <a:t>tiešsaistē</a:t>
            </a:r>
            <a:r>
              <a:rPr lang="en-US" altLang="lv-LV" sz="2400" kern="0" dirty="0">
                <a:solidFill>
                  <a:schemeClr val="accent1"/>
                </a:solidFill>
              </a:rPr>
              <a:t> (LV, ENG, RU) + </a:t>
            </a:r>
            <a:r>
              <a:rPr lang="en-US" altLang="lv-LV" sz="2400" kern="0" dirty="0" err="1">
                <a:solidFill>
                  <a:schemeClr val="accent1"/>
                </a:solidFill>
              </a:rPr>
              <a:t>Youtube</a:t>
            </a:r>
            <a:endParaRPr lang="en-US" altLang="lv-LV" sz="24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lv-LV" sz="2400" kern="0" dirty="0">
                <a:solidFill>
                  <a:schemeClr val="accent1"/>
                </a:solidFill>
              </a:rPr>
              <a:t>www.uzvediba.lv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www.tavasmetodes.lv</a:t>
            </a:r>
            <a:endParaRPr lang="en-US" altLang="lv-LV" sz="24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lv-LV" sz="2400" kern="0" dirty="0" err="1">
                <a:solidFill>
                  <a:schemeClr val="accent1"/>
                </a:solidFill>
              </a:rPr>
              <a:t>grāmatnīcas</a:t>
            </a:r>
            <a:r>
              <a:rPr lang="en-US" altLang="lv-LV" sz="2400" kern="0" dirty="0">
                <a:solidFill>
                  <a:schemeClr val="accent1"/>
                </a:solidFill>
              </a:rPr>
              <a:t> (</a:t>
            </a:r>
            <a:r>
              <a:rPr lang="en-US" altLang="lv-LV" sz="2400" kern="0" dirty="0" err="1">
                <a:solidFill>
                  <a:schemeClr val="accent1"/>
                </a:solidFill>
              </a:rPr>
              <a:t>t.sk.Mnogoknig</a:t>
            </a:r>
            <a:r>
              <a:rPr lang="en-US" altLang="lv-LV" sz="2400" kern="0" dirty="0">
                <a:solidFill>
                  <a:schemeClr val="accent1"/>
                </a:solidFill>
              </a:rPr>
              <a:t>)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endParaRPr lang="en-US" altLang="lv-LV" sz="2400" kern="0" dirty="0">
              <a:solidFill>
                <a:schemeClr val="accent1"/>
              </a:solidFill>
            </a:endParaRP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en-US" altLang="lv-LV" sz="24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endParaRPr lang="en-US" altLang="lv-LV" sz="24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endParaRPr lang="lv-LV" altLang="lv-LV" sz="2400" kern="0" dirty="0">
              <a:solidFill>
                <a:schemeClr val="accent1"/>
              </a:solidFill>
            </a:endParaRPr>
          </a:p>
          <a:p>
            <a:endParaRPr lang="aa-ET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310C8-FC45-4D10-A99B-EDA87B54D1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90" t="29027" r="66410" b="38946"/>
          <a:stretch/>
        </p:blipFill>
        <p:spPr>
          <a:xfrm>
            <a:off x="3238712" y="4610258"/>
            <a:ext cx="2252407" cy="20289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9804D3-28BA-4370-9C12-CF4C67420F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97" t="36422" r="41407" b="25873"/>
          <a:stretch/>
        </p:blipFill>
        <p:spPr>
          <a:xfrm>
            <a:off x="557199" y="4474486"/>
            <a:ext cx="2326683" cy="21646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8F8FD4-A769-4C8F-A7D4-458D54011C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556" t="20107" r="32179" b="17065"/>
          <a:stretch/>
        </p:blipFill>
        <p:spPr>
          <a:xfrm>
            <a:off x="5689295" y="77771"/>
            <a:ext cx="3295259" cy="33023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81BA9F-8E21-422B-9FA7-27EF05D3D4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980" t="21032" r="57564" b="7948"/>
          <a:stretch/>
        </p:blipFill>
        <p:spPr>
          <a:xfrm>
            <a:off x="5905289" y="3127297"/>
            <a:ext cx="2876370" cy="365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5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5028" y="362796"/>
            <a:ext cx="8085582" cy="3603897"/>
          </a:xfrm>
        </p:spPr>
        <p:txBody>
          <a:bodyPr>
            <a:normAutofit/>
          </a:bodyPr>
          <a:lstStyle/>
          <a:p>
            <a:pPr algn="ctr"/>
            <a:br>
              <a:rPr lang="lv-LV" sz="8800" dirty="0"/>
            </a:br>
            <a:r>
              <a:rPr lang="lv-LV" sz="5400" b="1" dirty="0">
                <a:solidFill>
                  <a:schemeClr val="accent2"/>
                </a:solidFill>
              </a:rPr>
              <a:t>Paldies!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5028" y="4459476"/>
            <a:ext cx="8032124" cy="16302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Ja nezināt, kā rīkoties, pavaicājiet padomu mums!</a:t>
            </a:r>
          </a:p>
          <a:p>
            <a:pPr algn="ctr"/>
            <a:r>
              <a:rPr lang="lv-LV" sz="1600" b="1" u="sng" dirty="0">
                <a:solidFill>
                  <a:schemeClr val="accent1"/>
                </a:solidFill>
                <a:latin typeface="+mn-lt"/>
              </a:rPr>
              <a:t>www.centrsdardedze.lv</a:t>
            </a:r>
          </a:p>
          <a:p>
            <a:pPr algn="ctr"/>
            <a:r>
              <a:rPr lang="lv-LV" sz="1600" b="1" u="sng" dirty="0">
                <a:solidFill>
                  <a:schemeClr val="accent1"/>
                </a:solidFill>
                <a:latin typeface="+mn-lt"/>
              </a:rPr>
              <a:t>info@centrsdardedze.lv </a:t>
            </a:r>
          </a:p>
          <a:p>
            <a:pPr algn="ctr"/>
            <a:r>
              <a:rPr lang="lv-LV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t. 67600685</a:t>
            </a:r>
          </a:p>
          <a:p>
            <a:pPr algn="ctr"/>
            <a:endParaRPr lang="lv-LV" sz="18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08" y="242741"/>
            <a:ext cx="3344159" cy="334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9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F0526B5-AAE7-43AE-94CD-67CE77C5B27B}"/>
              </a:ext>
            </a:extLst>
          </p:cNvPr>
          <p:cNvSpPr txBox="1">
            <a:spLocks/>
          </p:cNvSpPr>
          <p:nvPr/>
        </p:nvSpPr>
        <p:spPr>
          <a:xfrm>
            <a:off x="650267" y="2097108"/>
            <a:ext cx="8140030" cy="385269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endParaRPr lang="en-US" altLang="lv-LV" sz="24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endParaRPr lang="en-US" altLang="lv-LV" sz="24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endParaRPr lang="lv-LV" altLang="lv-LV" sz="2400" kern="0" dirty="0">
              <a:solidFill>
                <a:schemeClr val="accent1"/>
              </a:solidFill>
            </a:endParaRPr>
          </a:p>
          <a:p>
            <a:endParaRPr lang="aa-ET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3D157C-429A-4BB2-8784-8ABABABD0C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23" t="31483" r="28077" b="31663"/>
          <a:stretch/>
        </p:blipFill>
        <p:spPr>
          <a:xfrm>
            <a:off x="596549" y="1921262"/>
            <a:ext cx="8247465" cy="402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080C-D7C2-44C5-A2BB-47EAA20C4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67" y="5180428"/>
            <a:ext cx="7585234" cy="82296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“</a:t>
            </a:r>
            <a:r>
              <a:rPr lang="en-US" b="1" dirty="0" err="1">
                <a:solidFill>
                  <a:schemeClr val="accent1"/>
                </a:solidFill>
              </a:rPr>
              <a:t>Nāc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uzspēlēsim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”</a:t>
            </a:r>
            <a:endParaRPr lang="aa-ET" b="1" dirty="0">
              <a:solidFill>
                <a:schemeClr val="accent1"/>
              </a:solidFill>
            </a:endParaRPr>
          </a:p>
        </p:txBody>
      </p:sp>
      <p:pic>
        <p:nvPicPr>
          <p:cNvPr id="6" name="Picture Placeholder 5" descr="A picture containing ground, outdoor, tree, person&#10;&#10;Description automatically generated">
            <a:extLst>
              <a:ext uri="{FF2B5EF4-FFF2-40B4-BE49-F238E27FC236}">
                <a16:creationId xmlns:a16="http://schemas.microsoft.com/office/drawing/2014/main" id="{E790628D-4FBC-40BF-85D3-AB3F4376AE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 b="9713"/>
          <a:stretch>
            <a:fillRect/>
          </a:stretch>
        </p:blipFill>
        <p:spPr>
          <a:xfrm>
            <a:off x="0" y="0"/>
            <a:ext cx="9144000" cy="4915082"/>
          </a:xfrm>
        </p:spPr>
      </p:pic>
    </p:spTree>
    <p:extLst>
      <p:ext uri="{BB962C8B-B14F-4D97-AF65-F5344CB8AC3E}">
        <p14:creationId xmlns:p14="http://schemas.microsoft.com/office/powerpoint/2010/main" val="130191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7D460-1934-4DE9-26FB-DA1AF436D318}"/>
              </a:ext>
            </a:extLst>
          </p:cNvPr>
          <p:cNvSpPr txBox="1">
            <a:spLocks/>
          </p:cNvSpPr>
          <p:nvPr/>
        </p:nvSpPr>
        <p:spPr>
          <a:xfrm>
            <a:off x="906164" y="353391"/>
            <a:ext cx="7585234" cy="82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chemeClr val="accent1"/>
                </a:solidFill>
              </a:rPr>
              <a:t>Uzspēlēsim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aa-ET" b="1" dirty="0">
              <a:solidFill>
                <a:schemeClr val="accent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C9F210-1E8B-4645-AFB3-917683EB509F}"/>
              </a:ext>
            </a:extLst>
          </p:cNvPr>
          <p:cNvSpPr txBox="1">
            <a:spLocks/>
          </p:cNvSpPr>
          <p:nvPr/>
        </p:nvSpPr>
        <p:spPr>
          <a:xfrm>
            <a:off x="694292" y="1329538"/>
            <a:ext cx="7585234" cy="822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2 </a:t>
            </a:r>
            <a:r>
              <a:rPr lang="en-US" b="1" dirty="0" err="1">
                <a:solidFill>
                  <a:srgbClr val="FF0000"/>
                </a:solidFill>
              </a:rPr>
              <a:t>minūtes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483 Things That Are Metal">
            <a:extLst>
              <a:ext uri="{FF2B5EF4-FFF2-40B4-BE49-F238E27FC236}">
                <a16:creationId xmlns:a16="http://schemas.microsoft.com/office/drawing/2014/main" id="{30018D64-8C17-834C-25C2-5C8B23F64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91" y="4169612"/>
            <a:ext cx="2153636" cy="1585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A1A714-4786-AFC7-8549-E6DE407A0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03" y="4169612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570 Something yellow♥️ ideas | yellow, wellness design, yellow photography">
            <a:extLst>
              <a:ext uri="{FF2B5EF4-FFF2-40B4-BE49-F238E27FC236}">
                <a16:creationId xmlns:a16="http://schemas.microsoft.com/office/drawing/2014/main" id="{692E8253-7F93-273E-32E3-8CDD73015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99" y="4212241"/>
            <a:ext cx="1657815" cy="165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8 EASY-TO-MAKE ORIGAMI PAPER DIYs - YouTube">
            <a:extLst>
              <a:ext uri="{FF2B5EF4-FFF2-40B4-BE49-F238E27FC236}">
                <a16:creationId xmlns:a16="http://schemas.microsoft.com/office/drawing/2014/main" id="{149C8874-F19F-5EBB-9610-DB5DBE3AF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82053" y="2184907"/>
            <a:ext cx="1691200" cy="1894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rblemadness | Gurushots - Something round | Green | Flickr">
            <a:extLst>
              <a:ext uri="{FF2B5EF4-FFF2-40B4-BE49-F238E27FC236}">
                <a16:creationId xmlns:a16="http://schemas.microsoft.com/office/drawing/2014/main" id="{7E8ED727-3341-6F7E-851F-1C0BC1E1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51" y="2060416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3 natural ways to smell divine without using perfumes | Pulse Ghana">
            <a:extLst>
              <a:ext uri="{FF2B5EF4-FFF2-40B4-BE49-F238E27FC236}">
                <a16:creationId xmlns:a16="http://schemas.microsoft.com/office/drawing/2014/main" id="{5F734191-2EE9-03D5-FD2C-9F798E67D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4"/>
          <a:stretch/>
        </p:blipFill>
        <p:spPr bwMode="auto">
          <a:xfrm>
            <a:off x="5715035" y="2199571"/>
            <a:ext cx="2414045" cy="1864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080C-D7C2-44C5-A2BB-47EAA20C4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67" y="5180428"/>
            <a:ext cx="7585234" cy="822960"/>
          </a:xfrm>
        </p:spPr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Nosauciet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vismaz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vienu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savu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mīļāko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spēli</a:t>
            </a:r>
            <a:endParaRPr lang="aa-ET" b="1" dirty="0">
              <a:solidFill>
                <a:schemeClr val="accent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942399-121F-EBDF-7B68-A267D3592BA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026" name="Picture 2" descr="Exercise, sleep, and screen time – what do kids need? | Queensland Health">
            <a:extLst>
              <a:ext uri="{FF2B5EF4-FFF2-40B4-BE49-F238E27FC236}">
                <a16:creationId xmlns:a16="http://schemas.microsoft.com/office/drawing/2014/main" id="{0F940439-2394-5DDE-D4CF-A0DAB756E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88" cy="49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8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0202" y="784994"/>
            <a:ext cx="7173798" cy="900869"/>
          </a:xfrm>
        </p:spPr>
        <p:txBody>
          <a:bodyPr>
            <a:noAutofit/>
          </a:bodyPr>
          <a:lstStyle/>
          <a:p>
            <a:r>
              <a:rPr lang="en-US" altLang="lv-LV" sz="3200" b="1" kern="0" dirty="0" err="1">
                <a:solidFill>
                  <a:schemeClr val="accent1"/>
                </a:solidFill>
              </a:rPr>
              <a:t>Spēle</a:t>
            </a:r>
            <a:r>
              <a:rPr lang="en-US" altLang="lv-LV" sz="3200" b="1" kern="0" dirty="0">
                <a:solidFill>
                  <a:schemeClr val="accent1"/>
                </a:solidFill>
              </a:rPr>
              <a:t> </a:t>
            </a:r>
            <a:r>
              <a:rPr lang="en-US" altLang="lv-LV" sz="3200" kern="0" dirty="0">
                <a:solidFill>
                  <a:schemeClr val="accent1"/>
                </a:solidFill>
              </a:rPr>
              <a:t>– </a:t>
            </a:r>
            <a:r>
              <a:rPr lang="en-US" altLang="lv-LV" sz="3200" kern="0" dirty="0" err="1">
                <a:solidFill>
                  <a:schemeClr val="accent1"/>
                </a:solidFill>
              </a:rPr>
              <a:t>strukturēts</a:t>
            </a:r>
            <a:r>
              <a:rPr lang="en-US" altLang="lv-LV" sz="3200" kern="0" dirty="0">
                <a:solidFill>
                  <a:schemeClr val="accent1"/>
                </a:solidFill>
              </a:rPr>
              <a:t> </a:t>
            </a:r>
            <a:r>
              <a:rPr lang="en-US" altLang="lv-LV" sz="3200" kern="0" dirty="0" err="1">
                <a:solidFill>
                  <a:schemeClr val="accent1"/>
                </a:solidFill>
              </a:rPr>
              <a:t>rotaļāšanās</a:t>
            </a:r>
            <a:r>
              <a:rPr lang="en-US" altLang="lv-LV" sz="3200" kern="0" dirty="0">
                <a:solidFill>
                  <a:schemeClr val="accent1"/>
                </a:solidFill>
              </a:rPr>
              <a:t> </a:t>
            </a:r>
            <a:r>
              <a:rPr lang="en-US" altLang="lv-LV" sz="3200" kern="0" dirty="0" err="1">
                <a:solidFill>
                  <a:schemeClr val="accent1"/>
                </a:solidFill>
              </a:rPr>
              <a:t>veids</a:t>
            </a:r>
            <a:r>
              <a:rPr lang="en-US" altLang="lv-LV" sz="3200" kern="0" dirty="0">
                <a:solidFill>
                  <a:schemeClr val="accent1"/>
                </a:solidFill>
              </a:rPr>
              <a:t>, </a:t>
            </a:r>
            <a:r>
              <a:rPr lang="en-US" altLang="lv-LV" sz="3200" kern="0" dirty="0" err="1">
                <a:solidFill>
                  <a:schemeClr val="accent1"/>
                </a:solidFill>
              </a:rPr>
              <a:t>kurā</a:t>
            </a:r>
            <a:r>
              <a:rPr lang="en-US" altLang="lv-LV" sz="3200" kern="0" dirty="0">
                <a:solidFill>
                  <a:schemeClr val="accent1"/>
                </a:solidFill>
              </a:rPr>
              <a:t> </a:t>
            </a:r>
            <a:r>
              <a:rPr lang="en-US" altLang="lv-LV" sz="3200" kern="0" dirty="0" err="1">
                <a:solidFill>
                  <a:schemeClr val="accent1"/>
                </a:solidFill>
              </a:rPr>
              <a:t>brīvprātīgi</a:t>
            </a:r>
            <a:r>
              <a:rPr lang="en-US" altLang="lv-LV" sz="3200" kern="0" dirty="0">
                <a:solidFill>
                  <a:schemeClr val="accent1"/>
                </a:solidFill>
              </a:rPr>
              <a:t> </a:t>
            </a:r>
            <a:r>
              <a:rPr lang="en-US" altLang="lv-LV" sz="3200" kern="0" dirty="0" err="1">
                <a:solidFill>
                  <a:schemeClr val="accent1"/>
                </a:solidFill>
              </a:rPr>
              <a:t>iesaistās</a:t>
            </a:r>
            <a:r>
              <a:rPr lang="en-US" altLang="lv-LV" sz="3200" kern="0" dirty="0">
                <a:solidFill>
                  <a:schemeClr val="accent1"/>
                </a:solidFill>
              </a:rPr>
              <a:t> </a:t>
            </a:r>
            <a:r>
              <a:rPr lang="en-US" altLang="lv-LV" sz="3200" kern="0" dirty="0" err="1">
                <a:solidFill>
                  <a:schemeClr val="accent1"/>
                </a:solidFill>
              </a:rPr>
              <a:t>bērns</a:t>
            </a:r>
            <a:r>
              <a:rPr lang="en-US" altLang="lv-LV" sz="3200" kern="0" dirty="0">
                <a:solidFill>
                  <a:schemeClr val="accent1"/>
                </a:solidFill>
              </a:rPr>
              <a:t>, </a:t>
            </a:r>
            <a:r>
              <a:rPr lang="en-US" altLang="lv-LV" sz="3200" kern="0" dirty="0" err="1">
                <a:solidFill>
                  <a:schemeClr val="accent1"/>
                </a:solidFill>
              </a:rPr>
              <a:t>lai</a:t>
            </a:r>
            <a:r>
              <a:rPr lang="en-US" altLang="lv-LV" sz="3200" kern="0" dirty="0">
                <a:solidFill>
                  <a:schemeClr val="accent1"/>
                </a:solidFill>
              </a:rPr>
              <a:t> </a:t>
            </a:r>
            <a:r>
              <a:rPr lang="en-US" altLang="lv-LV" sz="3200" kern="0" dirty="0" err="1">
                <a:solidFill>
                  <a:schemeClr val="accent1"/>
                </a:solidFill>
              </a:rPr>
              <a:t>gūtu</a:t>
            </a:r>
            <a:r>
              <a:rPr lang="en-US" altLang="lv-LV" sz="3200" kern="0" dirty="0">
                <a:solidFill>
                  <a:schemeClr val="accent1"/>
                </a:solidFill>
              </a:rPr>
              <a:t> </a:t>
            </a:r>
            <a:r>
              <a:rPr lang="en-US" altLang="lv-LV" sz="3200" kern="0" dirty="0" err="1">
                <a:solidFill>
                  <a:schemeClr val="accent1"/>
                </a:solidFill>
              </a:rPr>
              <a:t>prieku</a:t>
            </a:r>
            <a:br>
              <a:rPr lang="en-US" altLang="lv-LV" sz="3200" kern="0" dirty="0">
                <a:solidFill>
                  <a:schemeClr val="accent1"/>
                </a:solidFill>
              </a:rPr>
            </a:br>
            <a:r>
              <a:rPr lang="en-US" altLang="lv-LV" sz="3200" kern="0" dirty="0">
                <a:solidFill>
                  <a:schemeClr val="accent1"/>
                </a:solidFill>
              </a:rPr>
              <a:t>un to </a:t>
            </a:r>
            <a:r>
              <a:rPr lang="en-US" altLang="lv-LV" sz="3200" kern="0" dirty="0" err="1">
                <a:solidFill>
                  <a:schemeClr val="accent1"/>
                </a:solidFill>
              </a:rPr>
              <a:t>izbaudītu</a:t>
            </a:r>
            <a:r>
              <a:rPr lang="en-US" altLang="lv-LV" sz="3200" kern="0" dirty="0">
                <a:solidFill>
                  <a:schemeClr val="accent1"/>
                </a:solidFill>
              </a:rPr>
              <a:t>. </a:t>
            </a:r>
            <a:r>
              <a:rPr lang="en-US" altLang="lv-LV" sz="3200" kern="0" dirty="0" err="1">
                <a:solidFill>
                  <a:schemeClr val="accent1"/>
                </a:solidFill>
              </a:rPr>
              <a:t>Spēle</a:t>
            </a:r>
            <a:r>
              <a:rPr lang="en-US" altLang="lv-LV" sz="3200" kern="0" dirty="0">
                <a:solidFill>
                  <a:schemeClr val="accent1"/>
                </a:solidFill>
              </a:rPr>
              <a:t> </a:t>
            </a:r>
            <a:r>
              <a:rPr lang="en-US" altLang="lv-LV" sz="3200" kern="0" dirty="0" err="1">
                <a:solidFill>
                  <a:schemeClr val="accent1"/>
                </a:solidFill>
              </a:rPr>
              <a:t>ir</a:t>
            </a:r>
            <a:r>
              <a:rPr lang="en-US" altLang="lv-LV" sz="3200" kern="0" dirty="0">
                <a:solidFill>
                  <a:schemeClr val="accent1"/>
                </a:solidFill>
              </a:rPr>
              <a:t> </a:t>
            </a:r>
            <a:r>
              <a:rPr lang="en-US" altLang="lv-LV" sz="3200" kern="0" dirty="0" err="1">
                <a:solidFill>
                  <a:schemeClr val="accent1"/>
                </a:solidFill>
              </a:rPr>
              <a:t>metode</a:t>
            </a:r>
            <a:r>
              <a:rPr lang="en-US" altLang="lv-LV" sz="3200" kern="0" dirty="0">
                <a:solidFill>
                  <a:schemeClr val="accent1"/>
                </a:solidFill>
              </a:rPr>
              <a:t>.</a:t>
            </a:r>
            <a:endParaRPr lang="lv-LV" sz="3200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1" y="157305"/>
            <a:ext cx="1781671" cy="1781671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F0526B5-AAE7-43AE-94CD-67CE77C5B27B}"/>
              </a:ext>
            </a:extLst>
          </p:cNvPr>
          <p:cNvSpPr txBox="1">
            <a:spLocks/>
          </p:cNvSpPr>
          <p:nvPr/>
        </p:nvSpPr>
        <p:spPr>
          <a:xfrm>
            <a:off x="736446" y="2313551"/>
            <a:ext cx="8140030" cy="383344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t">
              <a:spcBef>
                <a:spcPts val="0"/>
              </a:spcBef>
              <a:spcAft>
                <a:spcPts val="0"/>
              </a:spcAft>
            </a:pPr>
            <a:endParaRPr lang="aa-ET" sz="18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en-US" altLang="lv-LV" sz="2400" kern="0" dirty="0">
              <a:solidFill>
                <a:schemeClr val="accent1"/>
              </a:solidFill>
            </a:endParaRP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en-US" altLang="lv-LV" sz="2400" b="1" kern="0" dirty="0">
              <a:solidFill>
                <a:schemeClr val="accent1"/>
              </a:solidFill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altLang="lv-LV" sz="2400" kern="0" dirty="0" err="1">
                <a:solidFill>
                  <a:schemeClr val="accent1"/>
                </a:solidFill>
              </a:rPr>
              <a:t>Veicina</a:t>
            </a:r>
            <a:r>
              <a:rPr lang="en-US" altLang="lv-LV" sz="2400" kern="0" dirty="0">
                <a:solidFill>
                  <a:schemeClr val="accent1"/>
                </a:solidFill>
              </a:rPr>
              <a:t> </a:t>
            </a:r>
            <a:r>
              <a:rPr lang="en-US" altLang="lv-LV" sz="2400" kern="0" dirty="0" err="1">
                <a:solidFill>
                  <a:schemeClr val="accent1"/>
                </a:solidFill>
              </a:rPr>
              <a:t>bērna</a:t>
            </a:r>
            <a:r>
              <a:rPr lang="en-US" altLang="lv-LV" sz="2400" kern="0" dirty="0">
                <a:solidFill>
                  <a:schemeClr val="accent1"/>
                </a:solidFill>
              </a:rPr>
              <a:t> </a:t>
            </a:r>
            <a:r>
              <a:rPr lang="en-US" altLang="lv-LV" sz="2400" kern="0" dirty="0" err="1">
                <a:solidFill>
                  <a:schemeClr val="accent1"/>
                </a:solidFill>
              </a:rPr>
              <a:t>attīstību</a:t>
            </a:r>
            <a:r>
              <a:rPr lang="en-US" altLang="lv-LV" sz="2400" kern="0" dirty="0">
                <a:solidFill>
                  <a:schemeClr val="accent1"/>
                </a:solidFill>
              </a:rPr>
              <a:t> (</a:t>
            </a:r>
            <a:r>
              <a:rPr lang="en-US" altLang="lv-LV" sz="2400" kern="0" dirty="0" err="1">
                <a:solidFill>
                  <a:schemeClr val="accent1"/>
                </a:solidFill>
              </a:rPr>
              <a:t>kognitīvo</a:t>
            </a:r>
            <a:r>
              <a:rPr lang="en-US" altLang="lv-LV" sz="2400" kern="0" dirty="0">
                <a:solidFill>
                  <a:schemeClr val="accent1"/>
                </a:solidFill>
              </a:rPr>
              <a:t>, </a:t>
            </a:r>
            <a:r>
              <a:rPr lang="en-US" altLang="lv-LV" sz="2400" kern="0" dirty="0" err="1">
                <a:solidFill>
                  <a:schemeClr val="accent1"/>
                </a:solidFill>
              </a:rPr>
              <a:t>valodas</a:t>
            </a:r>
            <a:r>
              <a:rPr lang="en-US" altLang="lv-LV" sz="2400" kern="0" dirty="0">
                <a:solidFill>
                  <a:schemeClr val="accent1"/>
                </a:solidFill>
              </a:rPr>
              <a:t>, </a:t>
            </a:r>
            <a:r>
              <a:rPr lang="en-US" altLang="lv-LV" sz="2400" kern="0" dirty="0" err="1">
                <a:solidFill>
                  <a:schemeClr val="accent1"/>
                </a:solidFill>
              </a:rPr>
              <a:t>fizisko</a:t>
            </a:r>
            <a:r>
              <a:rPr lang="en-US" altLang="lv-LV" sz="2400" kern="0" dirty="0">
                <a:solidFill>
                  <a:schemeClr val="accent1"/>
                </a:solidFill>
              </a:rPr>
              <a:t>, </a:t>
            </a:r>
            <a:r>
              <a:rPr lang="en-US" altLang="lv-LV" sz="2400" kern="0" dirty="0" err="1">
                <a:solidFill>
                  <a:schemeClr val="accent1"/>
                </a:solidFill>
              </a:rPr>
              <a:t>mentālo</a:t>
            </a:r>
            <a:r>
              <a:rPr lang="en-US" altLang="lv-LV" sz="2400" kern="0" dirty="0">
                <a:solidFill>
                  <a:schemeClr val="accent1"/>
                </a:solidFill>
              </a:rPr>
              <a:t> </a:t>
            </a:r>
            <a:r>
              <a:rPr lang="en-US" altLang="lv-LV" sz="2400" kern="0" dirty="0" err="1">
                <a:solidFill>
                  <a:schemeClr val="accent1"/>
                </a:solidFill>
              </a:rPr>
              <a:t>u.c.</a:t>
            </a:r>
            <a:r>
              <a:rPr lang="en-US" altLang="lv-LV" sz="2400" kern="0" dirty="0">
                <a:solidFill>
                  <a:schemeClr val="accent1"/>
                </a:solidFill>
              </a:rPr>
              <a:t>)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altLang="lv-LV" sz="2400" kern="0" dirty="0" err="1">
                <a:solidFill>
                  <a:schemeClr val="accent1"/>
                </a:solidFill>
              </a:rPr>
              <a:t>Veicina</a:t>
            </a:r>
            <a:r>
              <a:rPr lang="en-US" altLang="lv-LV" sz="2400" kern="0" dirty="0">
                <a:solidFill>
                  <a:schemeClr val="accent1"/>
                </a:solidFill>
              </a:rPr>
              <a:t> </a:t>
            </a:r>
            <a:r>
              <a:rPr lang="en-US" altLang="lv-LV" sz="2400" kern="0" dirty="0" err="1">
                <a:solidFill>
                  <a:schemeClr val="accent1"/>
                </a:solidFill>
              </a:rPr>
              <a:t>paškontroli</a:t>
            </a:r>
            <a:endParaRPr lang="en-US" altLang="lv-LV" sz="2400" kern="0" dirty="0">
              <a:solidFill>
                <a:schemeClr val="accent1"/>
              </a:solidFill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altLang="lv-LV" sz="2400" kern="0" dirty="0">
                <a:solidFill>
                  <a:schemeClr val="accent1"/>
                </a:solidFill>
              </a:rPr>
              <a:t>V</a:t>
            </a:r>
            <a:r>
              <a:rPr lang="lv-LV" altLang="lv-LV" sz="2400" kern="0" dirty="0" err="1">
                <a:solidFill>
                  <a:schemeClr val="accent1"/>
                </a:solidFill>
              </a:rPr>
              <a:t>eicina</a:t>
            </a:r>
            <a:r>
              <a:rPr lang="lv-LV" altLang="lv-LV" sz="2400" kern="0" dirty="0">
                <a:solidFill>
                  <a:schemeClr val="accent1"/>
                </a:solidFill>
              </a:rPr>
              <a:t> iztēli un fantāziju</a:t>
            </a:r>
            <a:endParaRPr lang="en-US" altLang="lv-LV" sz="2400" kern="0" dirty="0">
              <a:solidFill>
                <a:schemeClr val="accent1"/>
              </a:solidFill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altLang="lv-LV" sz="2400" kern="0" dirty="0" err="1">
                <a:solidFill>
                  <a:schemeClr val="accent1"/>
                </a:solidFill>
              </a:rPr>
              <a:t>Veicina</a:t>
            </a:r>
            <a:r>
              <a:rPr lang="en-US" altLang="lv-LV" sz="2400" kern="0" dirty="0">
                <a:solidFill>
                  <a:schemeClr val="accent1"/>
                </a:solidFill>
              </a:rPr>
              <a:t> </a:t>
            </a:r>
            <a:r>
              <a:rPr lang="en-US" altLang="lv-LV" sz="2400" kern="0" dirty="0" err="1">
                <a:solidFill>
                  <a:schemeClr val="accent1"/>
                </a:solidFill>
              </a:rPr>
              <a:t>izpratni</a:t>
            </a:r>
            <a:r>
              <a:rPr lang="en-US" altLang="lv-LV" sz="2400" kern="0" dirty="0">
                <a:solidFill>
                  <a:schemeClr val="accent1"/>
                </a:solidFill>
              </a:rPr>
              <a:t> par </a:t>
            </a:r>
            <a:r>
              <a:rPr lang="en-US" altLang="lv-LV" sz="2400" kern="0" dirty="0" err="1">
                <a:solidFill>
                  <a:schemeClr val="accent1"/>
                </a:solidFill>
              </a:rPr>
              <a:t>rīcību-seku</a:t>
            </a:r>
            <a:r>
              <a:rPr lang="en-US" altLang="lv-LV" sz="2400" kern="0" dirty="0">
                <a:solidFill>
                  <a:schemeClr val="accent1"/>
                </a:solidFill>
              </a:rPr>
              <a:t> </a:t>
            </a:r>
            <a:r>
              <a:rPr lang="en-US" altLang="lv-LV" sz="2400" kern="0" dirty="0" err="1">
                <a:solidFill>
                  <a:schemeClr val="accent1"/>
                </a:solidFill>
              </a:rPr>
              <a:t>likumsakarībām</a:t>
            </a:r>
            <a:endParaRPr lang="en-US" altLang="lv-LV" sz="2400" kern="0" dirty="0">
              <a:solidFill>
                <a:schemeClr val="accent1"/>
              </a:solidFill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altLang="lv-LV" sz="2400" kern="0" dirty="0">
                <a:solidFill>
                  <a:schemeClr val="accent1"/>
                </a:solidFill>
              </a:rPr>
              <a:t>A</a:t>
            </a:r>
            <a:r>
              <a:rPr lang="lv-LV" altLang="lv-LV" sz="2400" kern="0" dirty="0" err="1">
                <a:solidFill>
                  <a:schemeClr val="accent1"/>
                </a:solidFill>
              </a:rPr>
              <a:t>pmierina</a:t>
            </a:r>
            <a:r>
              <a:rPr lang="lv-LV" altLang="lv-LV" sz="2400" kern="0" dirty="0">
                <a:solidFill>
                  <a:schemeClr val="accent1"/>
                </a:solidFill>
              </a:rPr>
              <a:t> emocionālās vajadzības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altLang="lv-LV" sz="2400" kern="0" dirty="0">
                <a:solidFill>
                  <a:schemeClr val="accent1"/>
                </a:solidFill>
              </a:rPr>
              <a:t>A</a:t>
            </a:r>
            <a:r>
              <a:rPr lang="lv-LV" altLang="lv-LV" sz="2400" kern="0" dirty="0" err="1">
                <a:solidFill>
                  <a:schemeClr val="accent1"/>
                </a:solidFill>
              </a:rPr>
              <a:t>ttīsta</a:t>
            </a:r>
            <a:r>
              <a:rPr lang="lv-LV" altLang="lv-LV" sz="2400" kern="0" dirty="0">
                <a:solidFill>
                  <a:schemeClr val="accent1"/>
                </a:solidFill>
              </a:rPr>
              <a:t> plānošanas un problēmu risināšanas prasmes</a:t>
            </a:r>
            <a:endParaRPr lang="en-US" altLang="lv-LV" sz="2400" kern="0" dirty="0">
              <a:solidFill>
                <a:schemeClr val="accent1"/>
              </a:solidFill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altLang="lv-LV" sz="2400" kern="0" dirty="0">
                <a:solidFill>
                  <a:schemeClr val="accent1"/>
                </a:solidFill>
              </a:rPr>
              <a:t>Ļ</a:t>
            </a:r>
            <a:r>
              <a:rPr lang="lv-LV" altLang="lv-LV" sz="2400" kern="0" dirty="0">
                <a:solidFill>
                  <a:schemeClr val="accent1"/>
                </a:solidFill>
              </a:rPr>
              <a:t>auj uzzināt kaut ko par sevi, citiem un pasauli</a:t>
            </a:r>
            <a:endParaRPr lang="en-US" altLang="lv-LV" sz="2400" kern="0" dirty="0">
              <a:solidFill>
                <a:schemeClr val="accent1"/>
              </a:solidFill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altLang="lv-LV" sz="2400" kern="0" dirty="0" err="1">
                <a:solidFill>
                  <a:schemeClr val="accent1"/>
                </a:solidFill>
              </a:rPr>
              <a:t>Palīdz</a:t>
            </a:r>
            <a:r>
              <a:rPr lang="en-US" altLang="lv-LV" sz="2400" kern="0" dirty="0">
                <a:solidFill>
                  <a:schemeClr val="accent1"/>
                </a:solidFill>
              </a:rPr>
              <a:t> </a:t>
            </a:r>
            <a:r>
              <a:rPr lang="en-US" altLang="lv-LV" sz="2400" kern="0" dirty="0" err="1">
                <a:solidFill>
                  <a:schemeClr val="accent1"/>
                </a:solidFill>
              </a:rPr>
              <a:t>pilnveidot</a:t>
            </a:r>
            <a:r>
              <a:rPr lang="en-US" altLang="lv-LV" sz="2400" kern="0" dirty="0">
                <a:solidFill>
                  <a:schemeClr val="accent1"/>
                </a:solidFill>
              </a:rPr>
              <a:t> </a:t>
            </a:r>
            <a:r>
              <a:rPr lang="en-US" altLang="lv-LV" sz="2400" kern="0" dirty="0" err="1">
                <a:solidFill>
                  <a:schemeClr val="accent1"/>
                </a:solidFill>
              </a:rPr>
              <a:t>bērna</a:t>
            </a:r>
            <a:r>
              <a:rPr lang="en-US" altLang="lv-LV" sz="2400" kern="0" dirty="0">
                <a:solidFill>
                  <a:schemeClr val="accent1"/>
                </a:solidFill>
              </a:rPr>
              <a:t> </a:t>
            </a:r>
            <a:r>
              <a:rPr lang="lv-LV" altLang="lv-LV" sz="2400" kern="0" dirty="0">
                <a:solidFill>
                  <a:schemeClr val="accent1"/>
                </a:solidFill>
              </a:rPr>
              <a:t>sociālo pieredzi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endParaRPr lang="en-US" altLang="lv-LV" sz="24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endParaRPr lang="lv-LV" altLang="lv-LV" sz="2400" kern="0" dirty="0">
              <a:solidFill>
                <a:schemeClr val="accent1"/>
              </a:solidFill>
            </a:endParaRPr>
          </a:p>
          <a:p>
            <a:endParaRPr lang="aa-ET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923E84-2B68-4014-8C9C-876DA4419906}"/>
              </a:ext>
            </a:extLst>
          </p:cNvPr>
          <p:cNvSpPr/>
          <p:nvPr/>
        </p:nvSpPr>
        <p:spPr>
          <a:xfrm>
            <a:off x="1143496" y="1971285"/>
            <a:ext cx="3057110" cy="872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JAUTRAI LAIKA PAVADĪŠANAI</a:t>
            </a:r>
            <a:endParaRPr lang="aa-E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713955-5738-43D5-8AEA-A4BA8ACF380E}"/>
              </a:ext>
            </a:extLst>
          </p:cNvPr>
          <p:cNvSpPr/>
          <p:nvPr/>
        </p:nvSpPr>
        <p:spPr>
          <a:xfrm>
            <a:off x="4806461" y="1971285"/>
            <a:ext cx="3099282" cy="900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IZGLĪTOJOŠAIS INSTRUMENTS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67220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720BBE-3302-47AB-A1F7-95317365A8D2}"/>
              </a:ext>
            </a:extLst>
          </p:cNvPr>
          <p:cNvSpPr/>
          <p:nvPr/>
        </p:nvSpPr>
        <p:spPr>
          <a:xfrm>
            <a:off x="2899343" y="87836"/>
            <a:ext cx="3057110" cy="8721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SPĒLES</a:t>
            </a:r>
            <a:endParaRPr lang="aa-ET" sz="36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796350-8EDE-438E-80F2-922A635F7E6F}"/>
              </a:ext>
            </a:extLst>
          </p:cNvPr>
          <p:cNvSpPr/>
          <p:nvPr/>
        </p:nvSpPr>
        <p:spPr>
          <a:xfrm>
            <a:off x="918006" y="1211493"/>
            <a:ext cx="3057110" cy="872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 STINGRIEM NOTEIKUMIEM</a:t>
            </a:r>
            <a:endParaRPr lang="aa-E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E5B49B-2929-4F9B-B41B-0E1AD46E126C}"/>
              </a:ext>
            </a:extLst>
          </p:cNvPr>
          <p:cNvSpPr/>
          <p:nvPr/>
        </p:nvSpPr>
        <p:spPr>
          <a:xfrm>
            <a:off x="923622" y="2281805"/>
            <a:ext cx="3057110" cy="872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 PAMATNOTEIKUMIEM</a:t>
            </a:r>
            <a:endParaRPr lang="aa-E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B05844-895B-4B83-A963-D7D685A5F456}"/>
              </a:ext>
            </a:extLst>
          </p:cNvPr>
          <p:cNvSpPr/>
          <p:nvPr/>
        </p:nvSpPr>
        <p:spPr>
          <a:xfrm>
            <a:off x="4871435" y="2295633"/>
            <a:ext cx="3057110" cy="872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 INVENTĀRU</a:t>
            </a:r>
            <a:endParaRPr lang="aa-E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010CFE-A873-46D5-A4AE-8EDECD3D13BD}"/>
              </a:ext>
            </a:extLst>
          </p:cNvPr>
          <p:cNvSpPr/>
          <p:nvPr/>
        </p:nvSpPr>
        <p:spPr>
          <a:xfrm>
            <a:off x="4871435" y="1166496"/>
            <a:ext cx="3057110" cy="872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BEZ INVENTĀRA</a:t>
            </a:r>
            <a:endParaRPr lang="aa-E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358056-471A-4F13-B727-C0524783E8D1}"/>
              </a:ext>
            </a:extLst>
          </p:cNvPr>
          <p:cNvSpPr/>
          <p:nvPr/>
        </p:nvSpPr>
        <p:spPr>
          <a:xfrm>
            <a:off x="898863" y="3517363"/>
            <a:ext cx="3057110" cy="967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DALĪBNIEKU SKAITS</a:t>
            </a:r>
            <a:endParaRPr lang="aa-E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79A718-297D-4D32-BCCF-69D761E0EF76}"/>
              </a:ext>
            </a:extLst>
          </p:cNvPr>
          <p:cNvSpPr/>
          <p:nvPr/>
        </p:nvSpPr>
        <p:spPr>
          <a:xfrm>
            <a:off x="4847989" y="3604307"/>
            <a:ext cx="3057110" cy="87210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DALĪBNIEKU LOMAS</a:t>
            </a:r>
            <a:endParaRPr lang="aa-ET" b="1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CCD103-7EC3-43AA-8046-453AB5478676}"/>
              </a:ext>
            </a:extLst>
          </p:cNvPr>
          <p:cNvSpPr/>
          <p:nvPr/>
        </p:nvSpPr>
        <p:spPr>
          <a:xfrm>
            <a:off x="3041893" y="5188315"/>
            <a:ext cx="1552811" cy="96769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Vadītājs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kapteinis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tiesnesis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u.c.</a:t>
            </a:r>
            <a:endParaRPr lang="aa-ET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84048D-06A6-4494-A8C8-ACBB4D9D582B}"/>
              </a:ext>
            </a:extLst>
          </p:cNvPr>
          <p:cNvSpPr/>
          <p:nvPr/>
        </p:nvSpPr>
        <p:spPr>
          <a:xfrm>
            <a:off x="4971646" y="5188315"/>
            <a:ext cx="1552811" cy="96769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Vienlīdzīgi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dalībnieki</a:t>
            </a:r>
            <a:endParaRPr lang="aa-ET" b="1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D5AA47-8B3E-4CEF-B3C5-202AF089C5C1}"/>
              </a:ext>
            </a:extLst>
          </p:cNvPr>
          <p:cNvSpPr/>
          <p:nvPr/>
        </p:nvSpPr>
        <p:spPr>
          <a:xfrm>
            <a:off x="6901399" y="5188315"/>
            <a:ext cx="1552811" cy="96769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Novērotāji</a:t>
            </a:r>
            <a:endParaRPr lang="aa-ET" b="1" dirty="0">
              <a:solidFill>
                <a:schemeClr val="accent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FC7C66-CF5F-47CD-8241-9E139F778078}"/>
              </a:ext>
            </a:extLst>
          </p:cNvPr>
          <p:cNvCxnSpPr/>
          <p:nvPr/>
        </p:nvCxnSpPr>
        <p:spPr>
          <a:xfrm flipH="1">
            <a:off x="4337538" y="4476409"/>
            <a:ext cx="1805354" cy="711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D77AEE-8068-47AF-826E-37785F0965FC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5748052" y="4476409"/>
            <a:ext cx="394840" cy="711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E1F766-2C4F-441D-9B10-C73271ADAEB3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142892" y="4476409"/>
            <a:ext cx="1534913" cy="711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47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4332" y="547557"/>
            <a:ext cx="7173798" cy="900869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chemeClr val="accent2"/>
                </a:solidFill>
              </a:rPr>
              <a:t>Spēļu</a:t>
            </a:r>
            <a:r>
              <a:rPr lang="en-US" sz="4000" b="1" dirty="0">
                <a:solidFill>
                  <a:schemeClr val="accent2"/>
                </a:solidFill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</a:rPr>
              <a:t>satura</a:t>
            </a:r>
            <a:r>
              <a:rPr lang="en-US" sz="4000" b="1" dirty="0">
                <a:solidFill>
                  <a:schemeClr val="accent2"/>
                </a:solidFill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</a:rPr>
              <a:t>iedalījums</a:t>
            </a:r>
            <a:endParaRPr lang="lv-LV" sz="4000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1" y="157305"/>
            <a:ext cx="1781671" cy="1781671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F0526B5-AAE7-43AE-94CD-67CE77C5B27B}"/>
              </a:ext>
            </a:extLst>
          </p:cNvPr>
          <p:cNvSpPr txBox="1">
            <a:spLocks/>
          </p:cNvSpPr>
          <p:nvPr/>
        </p:nvSpPr>
        <p:spPr>
          <a:xfrm>
            <a:off x="595768" y="2876496"/>
            <a:ext cx="8923369" cy="3524303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t">
              <a:spcBef>
                <a:spcPts val="0"/>
              </a:spcBef>
              <a:spcAft>
                <a:spcPts val="0"/>
              </a:spcAft>
            </a:pPr>
            <a:endParaRPr lang="aa-ET" sz="18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lv-LV" sz="2800" kern="0" dirty="0" err="1">
                <a:solidFill>
                  <a:schemeClr val="accent1"/>
                </a:solidFill>
              </a:rPr>
              <a:t>Iepazīšanās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spēles</a:t>
            </a:r>
            <a:endParaRPr lang="en-US" altLang="lv-LV" sz="28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lv-LV" sz="2800" kern="0" dirty="0" err="1">
                <a:solidFill>
                  <a:schemeClr val="accent1"/>
                </a:solidFill>
              </a:rPr>
              <a:t>Komandas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veidošanas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spēles</a:t>
            </a:r>
            <a:endParaRPr lang="en-US" altLang="lv-LV" sz="28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lv-LV" sz="2800" kern="0" dirty="0" err="1">
                <a:solidFill>
                  <a:schemeClr val="accent1"/>
                </a:solidFill>
              </a:rPr>
              <a:t>Komandas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saliedēšanas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spēles</a:t>
            </a:r>
            <a:r>
              <a:rPr lang="en-US" altLang="lv-LV" sz="2800" kern="0" dirty="0">
                <a:solidFill>
                  <a:schemeClr val="accent1"/>
                </a:solidFill>
              </a:rPr>
              <a:t>/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saskarsmes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spēles</a:t>
            </a:r>
            <a:endParaRPr lang="en-US" altLang="lv-LV" sz="28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lv-LV" sz="2800" kern="0" dirty="0" err="1">
                <a:solidFill>
                  <a:schemeClr val="accent1"/>
                </a:solidFill>
              </a:rPr>
              <a:t>Uzlādēšanas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spēles</a:t>
            </a:r>
            <a:r>
              <a:rPr lang="en-US" altLang="lv-LV" sz="2800" kern="0" dirty="0">
                <a:solidFill>
                  <a:schemeClr val="accent1"/>
                </a:solidFill>
              </a:rPr>
              <a:t> (energizer)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lv-LV" sz="2800" kern="0" dirty="0" err="1">
                <a:solidFill>
                  <a:schemeClr val="accent1"/>
                </a:solidFill>
              </a:rPr>
              <a:t>Nomierināšanās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aktivitātes</a:t>
            </a:r>
            <a:r>
              <a:rPr lang="en-US" altLang="lv-LV" sz="2800" kern="0" dirty="0">
                <a:solidFill>
                  <a:schemeClr val="accent1"/>
                </a:solidFill>
              </a:rPr>
              <a:t> (unload)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lv-LV" sz="2800" kern="0" dirty="0" err="1">
                <a:solidFill>
                  <a:schemeClr val="accent1"/>
                </a:solidFill>
              </a:rPr>
              <a:t>Rituālu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aktivitātes</a:t>
            </a:r>
            <a:endParaRPr lang="en-US" altLang="lv-LV" sz="28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r>
              <a:rPr lang="en-US" altLang="lv-LV" sz="2800" kern="0" dirty="0" err="1">
                <a:solidFill>
                  <a:schemeClr val="accent1"/>
                </a:solidFill>
              </a:rPr>
              <a:t>Atgriezeniskās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saites</a:t>
            </a:r>
            <a:r>
              <a:rPr lang="en-US" altLang="lv-LV" sz="2800" kern="0" dirty="0">
                <a:solidFill>
                  <a:schemeClr val="accent1"/>
                </a:solidFill>
              </a:rPr>
              <a:t> </a:t>
            </a:r>
            <a:r>
              <a:rPr lang="en-US" altLang="lv-LV" sz="2800" kern="0" dirty="0" err="1">
                <a:solidFill>
                  <a:schemeClr val="accent1"/>
                </a:solidFill>
              </a:rPr>
              <a:t>spēles</a:t>
            </a:r>
            <a:endParaRPr lang="en-US" altLang="lv-LV" sz="28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endParaRPr lang="en-US" altLang="lv-LV" sz="24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endParaRPr lang="en-US" altLang="lv-LV" sz="24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endParaRPr lang="en-US" altLang="lv-LV" sz="24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endParaRPr lang="lv-LV" altLang="lv-LV" sz="2400" kern="0" dirty="0">
              <a:solidFill>
                <a:schemeClr val="accent1"/>
              </a:solidFill>
            </a:endParaRPr>
          </a:p>
          <a:p>
            <a:endParaRPr lang="aa-ET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CD05EB-1B17-4E3A-8B91-9B0A03E0B2BA}"/>
              </a:ext>
            </a:extLst>
          </p:cNvPr>
          <p:cNvSpPr/>
          <p:nvPr/>
        </p:nvSpPr>
        <p:spPr>
          <a:xfrm>
            <a:off x="977824" y="1838678"/>
            <a:ext cx="1805354" cy="949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AKTĪVAS</a:t>
            </a:r>
          </a:p>
          <a:p>
            <a:pPr algn="ctr"/>
            <a:r>
              <a:rPr lang="en-US" dirty="0"/>
              <a:t>SPĒLES</a:t>
            </a:r>
            <a:endParaRPr lang="aa-E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982F20-D8E6-44AE-9649-4A67A690C824}"/>
              </a:ext>
            </a:extLst>
          </p:cNvPr>
          <p:cNvSpPr/>
          <p:nvPr/>
        </p:nvSpPr>
        <p:spPr>
          <a:xfrm>
            <a:off x="3367266" y="1811449"/>
            <a:ext cx="1805354" cy="949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PASĪVAS,</a:t>
            </a:r>
          </a:p>
          <a:p>
            <a:pPr algn="ctr"/>
            <a:r>
              <a:rPr lang="en-US" dirty="0"/>
              <a:t>DIDAKTISKĀS SPĒLES</a:t>
            </a:r>
            <a:endParaRPr lang="aa-E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EC696B-CA4D-4956-9BA6-0ACD32C014B2}"/>
              </a:ext>
            </a:extLst>
          </p:cNvPr>
          <p:cNvSpPr/>
          <p:nvPr/>
        </p:nvSpPr>
        <p:spPr>
          <a:xfrm>
            <a:off x="5776735" y="1748656"/>
            <a:ext cx="1805354" cy="949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RADOŠĀS SPĒLES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43387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6612" y="504795"/>
            <a:ext cx="7173798" cy="900869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chemeClr val="accent2"/>
                </a:solidFill>
              </a:rPr>
              <a:t>Veiksmīgas</a:t>
            </a:r>
            <a:r>
              <a:rPr lang="en-US" sz="4000" b="1" dirty="0">
                <a:solidFill>
                  <a:schemeClr val="accent2"/>
                </a:solidFill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</a:rPr>
              <a:t>spēles</a:t>
            </a:r>
            <a:r>
              <a:rPr lang="en-US" sz="4000" b="1" dirty="0">
                <a:solidFill>
                  <a:schemeClr val="accent2"/>
                </a:solidFill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</a:rPr>
              <a:t>priekšnoteikumi</a:t>
            </a:r>
            <a:r>
              <a:rPr lang="en-US" sz="4000" b="1" dirty="0">
                <a:solidFill>
                  <a:schemeClr val="accent2"/>
                </a:solidFill>
              </a:rPr>
              <a:t>…</a:t>
            </a:r>
            <a:endParaRPr lang="lv-LV" sz="4000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1" y="157305"/>
            <a:ext cx="1781671" cy="1781671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F0526B5-AAE7-43AE-94CD-67CE77C5B27B}"/>
              </a:ext>
            </a:extLst>
          </p:cNvPr>
          <p:cNvSpPr txBox="1">
            <a:spLocks/>
          </p:cNvSpPr>
          <p:nvPr/>
        </p:nvSpPr>
        <p:spPr>
          <a:xfrm>
            <a:off x="944711" y="3820240"/>
            <a:ext cx="8140030" cy="245632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t">
              <a:spcBef>
                <a:spcPts val="0"/>
              </a:spcBef>
              <a:spcAft>
                <a:spcPts val="0"/>
              </a:spcAft>
            </a:pPr>
            <a:endParaRPr lang="aa-ET" sz="18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altLang="lv-LV" sz="2400" b="1" kern="0" dirty="0" err="1">
                <a:solidFill>
                  <a:schemeClr val="accent1"/>
                </a:solidFill>
              </a:rPr>
              <a:t>Spēles</a:t>
            </a:r>
            <a:r>
              <a:rPr lang="en-US" altLang="lv-LV" sz="2400" b="1" kern="0" dirty="0">
                <a:solidFill>
                  <a:schemeClr val="accent1"/>
                </a:solidFill>
              </a:rPr>
              <a:t> </a:t>
            </a:r>
            <a:r>
              <a:rPr lang="en-US" altLang="lv-LV" sz="2400" b="1" kern="0" dirty="0" err="1">
                <a:solidFill>
                  <a:schemeClr val="accent1"/>
                </a:solidFill>
              </a:rPr>
              <a:t>atbilstība</a:t>
            </a:r>
            <a:r>
              <a:rPr lang="en-US" altLang="lv-LV" sz="2400" b="1" kern="0" dirty="0">
                <a:solidFill>
                  <a:schemeClr val="accent1"/>
                </a:solidFill>
              </a:rPr>
              <a:t> </a:t>
            </a:r>
            <a:r>
              <a:rPr lang="en-US" altLang="lv-LV" sz="2400" b="1" kern="0" dirty="0" err="1">
                <a:solidFill>
                  <a:schemeClr val="accent1"/>
                </a:solidFill>
              </a:rPr>
              <a:t>vecumam</a:t>
            </a:r>
            <a:r>
              <a:rPr lang="en-US" altLang="lv-LV" sz="2400" kern="0" dirty="0">
                <a:solidFill>
                  <a:schemeClr val="accent1"/>
                </a:solidFill>
              </a:rPr>
              <a:t>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en-US" altLang="lv-LV" sz="2400" kern="0" dirty="0">
              <a:solidFill>
                <a:schemeClr val="accent1"/>
              </a:solidFill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altLang="lv-LV" sz="2400" b="1" kern="0" dirty="0" err="1">
                <a:solidFill>
                  <a:schemeClr val="accent1"/>
                </a:solidFill>
              </a:rPr>
              <a:t>Spēles</a:t>
            </a:r>
            <a:r>
              <a:rPr lang="en-US" altLang="lv-LV" sz="2400" b="1" kern="0" dirty="0">
                <a:solidFill>
                  <a:schemeClr val="accent1"/>
                </a:solidFill>
              </a:rPr>
              <a:t> </a:t>
            </a:r>
            <a:r>
              <a:rPr lang="en-US" altLang="lv-LV" sz="2400" b="1" kern="0" dirty="0" err="1">
                <a:solidFill>
                  <a:schemeClr val="accent1"/>
                </a:solidFill>
              </a:rPr>
              <a:t>atbilstība</a:t>
            </a:r>
            <a:r>
              <a:rPr lang="en-US" altLang="lv-LV" sz="2400" b="1" kern="0" dirty="0">
                <a:solidFill>
                  <a:schemeClr val="accent1"/>
                </a:solidFill>
              </a:rPr>
              <a:t> </a:t>
            </a:r>
            <a:r>
              <a:rPr lang="en-US" altLang="lv-LV" sz="2400" b="1" kern="0" dirty="0" err="1">
                <a:solidFill>
                  <a:schemeClr val="accent1"/>
                </a:solidFill>
              </a:rPr>
              <a:t>bērna</a:t>
            </a:r>
            <a:r>
              <a:rPr lang="en-US" altLang="lv-LV" sz="2400" b="1" kern="0" dirty="0">
                <a:solidFill>
                  <a:schemeClr val="accent1"/>
                </a:solidFill>
              </a:rPr>
              <a:t> </a:t>
            </a:r>
            <a:r>
              <a:rPr lang="en-US" altLang="lv-LV" sz="2400" b="1" kern="0" dirty="0" err="1">
                <a:solidFill>
                  <a:schemeClr val="accent1"/>
                </a:solidFill>
              </a:rPr>
              <a:t>intelktuālam</a:t>
            </a:r>
            <a:r>
              <a:rPr lang="en-US" altLang="lv-LV" sz="2400" b="1" kern="0" dirty="0">
                <a:solidFill>
                  <a:schemeClr val="accent1"/>
                </a:solidFill>
              </a:rPr>
              <a:t> </a:t>
            </a:r>
            <a:r>
              <a:rPr lang="en-US" altLang="lv-LV" sz="2400" b="1" kern="0" dirty="0" err="1">
                <a:solidFill>
                  <a:schemeClr val="accent1"/>
                </a:solidFill>
              </a:rPr>
              <a:t>spējām</a:t>
            </a:r>
            <a:endParaRPr lang="en-US" altLang="lv-LV" sz="2400" b="1" kern="0" dirty="0">
              <a:solidFill>
                <a:schemeClr val="accent1"/>
              </a:solidFill>
            </a:endParaRP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en-US" altLang="lv-LV" sz="2400" b="1" kern="0" dirty="0">
              <a:solidFill>
                <a:schemeClr val="accent1"/>
              </a:solidFill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altLang="lv-LV" sz="2400" b="1" kern="0" dirty="0" err="1">
                <a:solidFill>
                  <a:schemeClr val="accent1"/>
                </a:solidFill>
              </a:rPr>
              <a:t>Spēles</a:t>
            </a:r>
            <a:r>
              <a:rPr lang="en-US" altLang="lv-LV" sz="2400" b="1" kern="0" dirty="0">
                <a:solidFill>
                  <a:schemeClr val="accent1"/>
                </a:solidFill>
              </a:rPr>
              <a:t> </a:t>
            </a:r>
            <a:r>
              <a:rPr lang="en-US" altLang="lv-LV" sz="2400" b="1" kern="0" dirty="0" err="1">
                <a:solidFill>
                  <a:schemeClr val="accent1"/>
                </a:solidFill>
              </a:rPr>
              <a:t>atbilstība</a:t>
            </a:r>
            <a:r>
              <a:rPr lang="en-US" altLang="lv-LV" sz="2400" b="1" kern="0" dirty="0">
                <a:solidFill>
                  <a:schemeClr val="accent1"/>
                </a:solidFill>
              </a:rPr>
              <a:t> </a:t>
            </a:r>
            <a:r>
              <a:rPr lang="en-US" altLang="lv-LV" sz="2400" b="1" kern="0" dirty="0" err="1">
                <a:solidFill>
                  <a:schemeClr val="accent1"/>
                </a:solidFill>
              </a:rPr>
              <a:t>bērna</a:t>
            </a:r>
            <a:r>
              <a:rPr lang="en-US" altLang="lv-LV" sz="2400" b="1" kern="0" dirty="0">
                <a:solidFill>
                  <a:schemeClr val="accent1"/>
                </a:solidFill>
              </a:rPr>
              <a:t> </a:t>
            </a:r>
            <a:r>
              <a:rPr lang="en-US" altLang="lv-LV" sz="2400" b="1" kern="0" dirty="0" err="1">
                <a:solidFill>
                  <a:schemeClr val="accent1"/>
                </a:solidFill>
              </a:rPr>
              <a:t>individualitātei</a:t>
            </a:r>
            <a:r>
              <a:rPr lang="en-US" altLang="lv-LV" sz="2400" b="1" kern="0" dirty="0">
                <a:solidFill>
                  <a:schemeClr val="accent1"/>
                </a:solidFill>
              </a:rPr>
              <a:t> un </a:t>
            </a:r>
            <a:r>
              <a:rPr lang="en-US" altLang="lv-LV" sz="2400" b="1" kern="0" dirty="0" err="1">
                <a:solidFill>
                  <a:schemeClr val="accent1"/>
                </a:solidFill>
              </a:rPr>
              <a:t>iepriekšējai</a:t>
            </a:r>
            <a:r>
              <a:rPr lang="en-US" altLang="lv-LV" sz="2400" b="1" kern="0" dirty="0">
                <a:solidFill>
                  <a:schemeClr val="accent1"/>
                </a:solidFill>
              </a:rPr>
              <a:t> </a:t>
            </a:r>
            <a:r>
              <a:rPr lang="en-US" altLang="lv-LV" sz="2400" b="1" kern="0" dirty="0" err="1">
                <a:solidFill>
                  <a:schemeClr val="accent1"/>
                </a:solidFill>
              </a:rPr>
              <a:t>pieredzei</a:t>
            </a:r>
            <a:endParaRPr lang="en-US" altLang="lv-LV" sz="2400" b="1" kern="0" dirty="0">
              <a:solidFill>
                <a:schemeClr val="accent1"/>
              </a:solidFill>
            </a:endParaRP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en-US" altLang="lv-LV" sz="2400" b="1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endParaRPr lang="en-US" altLang="lv-LV" sz="2400" b="1" kern="0" dirty="0">
              <a:solidFill>
                <a:schemeClr val="accent1"/>
              </a:solidFill>
            </a:endParaRP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en-US" altLang="lv-LV" sz="24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endParaRPr lang="en-US" altLang="lv-LV" sz="2400" kern="0" dirty="0">
              <a:solidFill>
                <a:schemeClr val="accent1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</a:pPr>
            <a:endParaRPr lang="lv-LV" altLang="lv-LV" sz="2400" kern="0" dirty="0">
              <a:solidFill>
                <a:schemeClr val="accent1"/>
              </a:solidFill>
            </a:endParaRPr>
          </a:p>
          <a:p>
            <a:endParaRPr lang="aa-ET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CC5692-EA58-40F3-9C11-CC0491C83F36}"/>
              </a:ext>
            </a:extLst>
          </p:cNvPr>
          <p:cNvSpPr/>
          <p:nvPr/>
        </p:nvSpPr>
        <p:spPr>
          <a:xfrm>
            <a:off x="152300" y="2078277"/>
            <a:ext cx="1224699" cy="9594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SPĒLES IZVĒLE</a:t>
            </a:r>
            <a:endParaRPr lang="aa-ET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79300B-8F33-4CCE-8D3E-55AA5F47CDD6}"/>
              </a:ext>
            </a:extLst>
          </p:cNvPr>
          <p:cNvSpPr/>
          <p:nvPr/>
        </p:nvSpPr>
        <p:spPr>
          <a:xfrm>
            <a:off x="3589279" y="2098265"/>
            <a:ext cx="1666827" cy="9594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NOTEIKUMU IZKLĀSTS</a:t>
            </a:r>
            <a:endParaRPr lang="aa-ET" sz="16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572E83-144F-435A-A559-E18512219938}"/>
              </a:ext>
            </a:extLst>
          </p:cNvPr>
          <p:cNvSpPr/>
          <p:nvPr/>
        </p:nvSpPr>
        <p:spPr>
          <a:xfrm>
            <a:off x="1483693" y="2098265"/>
            <a:ext cx="1951277" cy="9594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SAGATAVOŠANĀS</a:t>
            </a:r>
            <a:endParaRPr lang="aa-ET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4D752C-B351-4E11-B467-539581D16646}"/>
              </a:ext>
            </a:extLst>
          </p:cNvPr>
          <p:cNvSpPr/>
          <p:nvPr/>
        </p:nvSpPr>
        <p:spPr>
          <a:xfrm>
            <a:off x="5482298" y="2114046"/>
            <a:ext cx="1666827" cy="9594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SPĒLĒŠANĀS</a:t>
            </a:r>
            <a:endParaRPr lang="aa-ET" sz="1600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21C993-7EB2-475B-80F8-17B220420BE9}"/>
              </a:ext>
            </a:extLst>
          </p:cNvPr>
          <p:cNvSpPr/>
          <p:nvPr/>
        </p:nvSpPr>
        <p:spPr>
          <a:xfrm>
            <a:off x="7189067" y="2098265"/>
            <a:ext cx="1666827" cy="9594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NOSLĒGUMS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ATGRIEZENISKĀ SAITE</a:t>
            </a:r>
            <a:endParaRPr lang="aa-ET" sz="1600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79AE71-D41E-3DC2-1179-C12A23A96BE5}"/>
              </a:ext>
            </a:extLst>
          </p:cNvPr>
          <p:cNvSpPr/>
          <p:nvPr/>
        </p:nvSpPr>
        <p:spPr>
          <a:xfrm>
            <a:off x="3491079" y="2967143"/>
            <a:ext cx="1951277" cy="9594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*SADALĪŠANA KOMANDĀS</a:t>
            </a:r>
            <a:endParaRPr lang="aa-E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080C-D7C2-44C5-A2BB-47EAA20C4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09" y="5466070"/>
            <a:ext cx="7907417" cy="880404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accent1"/>
                </a:solidFill>
              </a:rPr>
              <a:t>IZAICINĀJUMI ?</a:t>
            </a:r>
            <a:endParaRPr lang="aa-ET" sz="5400" b="1" dirty="0">
              <a:solidFill>
                <a:schemeClr val="accent1"/>
              </a:solidFill>
            </a:endParaRPr>
          </a:p>
        </p:txBody>
      </p:sp>
      <p:pic>
        <p:nvPicPr>
          <p:cNvPr id="7" name="Picture Placeholder 6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1FF8A311-AB12-4C2C-9800-D4BF166932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8" b="96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76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Custom 6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542920"/>
      </a:accent1>
      <a:accent2>
        <a:srgbClr val="F7C890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13427</TotalTime>
  <Words>572</Words>
  <Application>Microsoft Office PowerPoint</Application>
  <PresentationFormat>On-screen Show (4:3)</PresentationFormat>
  <Paragraphs>170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Circe</vt:lpstr>
      <vt:lpstr>Wingdings</vt:lpstr>
      <vt:lpstr>Retrospect</vt:lpstr>
      <vt:lpstr>Spēļu metode nometņu vadītāju darbā. Ieteikumi</vt:lpstr>
      <vt:lpstr>“Nāc, uzspēlēsim ”</vt:lpstr>
      <vt:lpstr>PowerPoint Presentation</vt:lpstr>
      <vt:lpstr>Nosauciet vismaz vienu savu mīļāko spēli</vt:lpstr>
      <vt:lpstr>Spēle – strukturēts rotaļāšanās veids, kurā brīvprātīgi iesaistās bērns, lai gūtu prieku un to izbaudītu. Spēle ir metode.</vt:lpstr>
      <vt:lpstr>PowerPoint Presentation</vt:lpstr>
      <vt:lpstr>Spēļu satura iedalījums</vt:lpstr>
      <vt:lpstr>Veiksmīgas spēles priekšnoteikumi…</vt:lpstr>
      <vt:lpstr>IZAICINĀJUMI ?</vt:lpstr>
      <vt:lpstr>Izaicinājumi</vt:lpstr>
      <vt:lpstr>Spēļu izvēle</vt:lpstr>
      <vt:lpstr>Vadītāja  “laimes atslēga”</vt:lpstr>
      <vt:lpstr>Spēļu avoti</vt:lpstr>
      <vt:lpstr> Paldies!</vt:lpstr>
      <vt:lpstr>PowerPoint Presentation</vt:lpstr>
    </vt:vector>
  </TitlesOfParts>
  <Company>Barnaverndarstofa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Ragna B Sigursteinsdóttir</dc:creator>
  <cp:lastModifiedBy>Madara Grandāne</cp:lastModifiedBy>
  <cp:revision>592</cp:revision>
  <cp:lastPrinted>2022-06-06T09:42:51Z</cp:lastPrinted>
  <dcterms:created xsi:type="dcterms:W3CDTF">2015-02-13T10:40:14Z</dcterms:created>
  <dcterms:modified xsi:type="dcterms:W3CDTF">2023-10-23T12:47:02Z</dcterms:modified>
</cp:coreProperties>
</file>